
<file path=[Content_Types].xml><?xml version="1.0" encoding="utf-8"?>
<Types xmlns="http://schemas.openxmlformats.org/package/2006/content-types">
  <Default Extension="emf" ContentType="image/x-emf"/>
  <Default Extension="gif" ContentType="image/gif"/>
  <Default Extension="jpeg" ContentType="image/jpe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703" r:id="rId1"/>
  </p:sldMasterIdLst>
  <p:notesMasterIdLst>
    <p:notesMasterId r:id="rId40"/>
  </p:notesMasterIdLst>
  <p:handoutMasterIdLst>
    <p:handoutMasterId r:id="rId41"/>
  </p:handoutMasterIdLst>
  <p:sldIdLst>
    <p:sldId id="256" r:id="rId2"/>
    <p:sldId id="261" r:id="rId3"/>
    <p:sldId id="295" r:id="rId4"/>
    <p:sldId id="296" r:id="rId5"/>
    <p:sldId id="257" r:id="rId6"/>
    <p:sldId id="263" r:id="rId7"/>
    <p:sldId id="264" r:id="rId8"/>
    <p:sldId id="265" r:id="rId9"/>
    <p:sldId id="266" r:id="rId10"/>
    <p:sldId id="267" r:id="rId11"/>
    <p:sldId id="268" r:id="rId12"/>
    <p:sldId id="269" r:id="rId13"/>
    <p:sldId id="270" r:id="rId14"/>
    <p:sldId id="271" r:id="rId15"/>
    <p:sldId id="272" r:id="rId16"/>
    <p:sldId id="273" r:id="rId17"/>
    <p:sldId id="274" r:id="rId18"/>
    <p:sldId id="275" r:id="rId19"/>
    <p:sldId id="276" r:id="rId20"/>
    <p:sldId id="277" r:id="rId21"/>
    <p:sldId id="278" r:id="rId22"/>
    <p:sldId id="279" r:id="rId23"/>
    <p:sldId id="280" r:id="rId24"/>
    <p:sldId id="281" r:id="rId25"/>
    <p:sldId id="282" r:id="rId26"/>
    <p:sldId id="283" r:id="rId27"/>
    <p:sldId id="284" r:id="rId28"/>
    <p:sldId id="285" r:id="rId29"/>
    <p:sldId id="286" r:id="rId30"/>
    <p:sldId id="287" r:id="rId31"/>
    <p:sldId id="288" r:id="rId32"/>
    <p:sldId id="289" r:id="rId33"/>
    <p:sldId id="290" r:id="rId34"/>
    <p:sldId id="297" r:id="rId35"/>
    <p:sldId id="291" r:id="rId36"/>
    <p:sldId id="292" r:id="rId37"/>
    <p:sldId id="293" r:id="rId38"/>
    <p:sldId id="294" r:id="rId39"/>
  </p:sldIdLst>
  <p:sldSz cx="9144000" cy="6858000" type="screen4x3"/>
  <p:notesSz cx="9926638" cy="6797675"/>
  <p:defaultTextStyle>
    <a:defPPr>
      <a:defRPr lang="en-US"/>
    </a:defPPr>
    <a:lvl1pPr algn="l" rtl="0" eaLnBrk="0" fontAlgn="base" hangingPunct="0">
      <a:spcBef>
        <a:spcPct val="0"/>
      </a:spcBef>
      <a:spcAft>
        <a:spcPct val="0"/>
      </a:spcAft>
      <a:defRPr sz="2400" kern="1200">
        <a:solidFill>
          <a:schemeClr val="tx1"/>
        </a:solidFill>
        <a:latin typeface="Times New Roman"/>
        <a:ea typeface="+mn-ea"/>
        <a:cs typeface="+mn-cs"/>
      </a:defRPr>
    </a:lvl1pPr>
    <a:lvl2pPr marL="457200" algn="l" rtl="0" eaLnBrk="0" fontAlgn="base" hangingPunct="0">
      <a:spcBef>
        <a:spcPct val="0"/>
      </a:spcBef>
      <a:spcAft>
        <a:spcPct val="0"/>
      </a:spcAft>
      <a:defRPr sz="2400" kern="1200">
        <a:solidFill>
          <a:schemeClr val="tx1"/>
        </a:solidFill>
        <a:latin typeface="Times New Roman"/>
        <a:ea typeface="+mn-ea"/>
        <a:cs typeface="+mn-cs"/>
      </a:defRPr>
    </a:lvl2pPr>
    <a:lvl3pPr marL="914400" algn="l" rtl="0" eaLnBrk="0" fontAlgn="base" hangingPunct="0">
      <a:spcBef>
        <a:spcPct val="0"/>
      </a:spcBef>
      <a:spcAft>
        <a:spcPct val="0"/>
      </a:spcAft>
      <a:defRPr sz="2400" kern="1200">
        <a:solidFill>
          <a:schemeClr val="tx1"/>
        </a:solidFill>
        <a:latin typeface="Times New Roman"/>
        <a:ea typeface="+mn-ea"/>
        <a:cs typeface="+mn-cs"/>
      </a:defRPr>
    </a:lvl3pPr>
    <a:lvl4pPr marL="1371600" algn="l" rtl="0" eaLnBrk="0" fontAlgn="base" hangingPunct="0">
      <a:spcBef>
        <a:spcPct val="0"/>
      </a:spcBef>
      <a:spcAft>
        <a:spcPct val="0"/>
      </a:spcAft>
      <a:defRPr sz="2400" kern="1200">
        <a:solidFill>
          <a:schemeClr val="tx1"/>
        </a:solidFill>
        <a:latin typeface="Times New Roman"/>
        <a:ea typeface="+mn-ea"/>
        <a:cs typeface="+mn-cs"/>
      </a:defRPr>
    </a:lvl4pPr>
    <a:lvl5pPr marL="1828800" algn="l" rtl="0" eaLnBrk="0" fontAlgn="base" hangingPunct="0">
      <a:spcBef>
        <a:spcPct val="0"/>
      </a:spcBef>
      <a:spcAft>
        <a:spcPct val="0"/>
      </a:spcAft>
      <a:defRPr sz="2400" kern="1200">
        <a:solidFill>
          <a:schemeClr val="tx1"/>
        </a:solidFill>
        <a:latin typeface="Times New Roman"/>
        <a:ea typeface="+mn-ea"/>
        <a:cs typeface="+mn-cs"/>
      </a:defRPr>
    </a:lvl5pPr>
    <a:lvl6pPr marL="2286000" algn="l" defTabSz="457200" rtl="0" eaLnBrk="1" latinLnBrk="0" hangingPunct="1">
      <a:defRPr sz="2400" kern="1200">
        <a:solidFill>
          <a:schemeClr val="tx1"/>
        </a:solidFill>
        <a:latin typeface="Times New Roman"/>
        <a:ea typeface="+mn-ea"/>
        <a:cs typeface="+mn-cs"/>
      </a:defRPr>
    </a:lvl6pPr>
    <a:lvl7pPr marL="2743200" algn="l" defTabSz="457200" rtl="0" eaLnBrk="1" latinLnBrk="0" hangingPunct="1">
      <a:defRPr sz="2400" kern="1200">
        <a:solidFill>
          <a:schemeClr val="tx1"/>
        </a:solidFill>
        <a:latin typeface="Times New Roman"/>
        <a:ea typeface="+mn-ea"/>
        <a:cs typeface="+mn-cs"/>
      </a:defRPr>
    </a:lvl7pPr>
    <a:lvl8pPr marL="3200400" algn="l" defTabSz="457200" rtl="0" eaLnBrk="1" latinLnBrk="0" hangingPunct="1">
      <a:defRPr sz="2400" kern="1200">
        <a:solidFill>
          <a:schemeClr val="tx1"/>
        </a:solidFill>
        <a:latin typeface="Times New Roman"/>
        <a:ea typeface="+mn-ea"/>
        <a:cs typeface="+mn-cs"/>
      </a:defRPr>
    </a:lvl8pPr>
    <a:lvl9pPr marL="3657600" algn="l" defTabSz="457200" rtl="0" eaLnBrk="1" latinLnBrk="0" hangingPunct="1">
      <a:defRPr sz="2400" kern="1200">
        <a:solidFill>
          <a:schemeClr val="tx1"/>
        </a:solidFill>
        <a:latin typeface="Times New Roman"/>
        <a:ea typeface="+mn-ea"/>
        <a:cs typeface="+mn-cs"/>
      </a:defRPr>
    </a:lvl9pPr>
  </p:defaultTextStyle>
  <p:extLst>
    <p:ext uri="{EFAFB233-063F-42B5-8137-9DF3F51BA10A}">
      <p15:sldGuideLst xmlns:p15="http://schemas.microsoft.com/office/powerpoint/2012/main">
        <p15:guide id="1" orient="horz" pos="2159">
          <p15:clr>
            <a:srgbClr val="A4A3A4"/>
          </p15:clr>
        </p15:guide>
        <p15:guide id="2" pos="2879">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386" autoAdjust="0"/>
    <p:restoredTop sz="84371" autoAdjust="0"/>
  </p:normalViewPr>
  <p:slideViewPr>
    <p:cSldViewPr>
      <p:cViewPr varScale="1">
        <p:scale>
          <a:sx n="72" d="100"/>
          <a:sy n="72" d="100"/>
        </p:scale>
        <p:origin x="1867" y="96"/>
      </p:cViewPr>
      <p:guideLst>
        <p:guide orient="horz" pos="2159"/>
        <p:guide pos="2879"/>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50" d="100"/>
        <a:sy n="50" d="100"/>
      </p:scale>
      <p:origin x="0" y="168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8554145-8B2F-074A-B096-4987C5D81764}" type="doc">
      <dgm:prSet loTypeId="urn:microsoft.com/office/officeart/2005/8/layout/hList1" loCatId="list" qsTypeId="urn:microsoft.com/office/officeart/2005/8/quickstyle/simple4" qsCatId="simple" csTypeId="urn:microsoft.com/office/officeart/2005/8/colors/accent1_2" csCatId="accent1" phldr="1"/>
      <dgm:spPr/>
      <dgm:t>
        <a:bodyPr/>
        <a:lstStyle/>
        <a:p>
          <a:endParaRPr lang="en-US"/>
        </a:p>
      </dgm:t>
    </dgm:pt>
    <dgm:pt modelId="{D7CDE4F2-0B29-5340-B4CA-7903895738A3}">
      <dgm:prSet custT="1"/>
      <dgm:spPr/>
      <dgm:t>
        <a:bodyPr/>
        <a:lstStyle/>
        <a:p>
          <a:r>
            <a:rPr lang="en-GB" sz="2000" b="0" dirty="0">
              <a:effectLst>
                <a:outerShdw blurRad="38100" dist="38100" dir="2700000" algn="tl">
                  <a:srgbClr val="000000">
                    <a:alpha val="43137"/>
                  </a:srgbClr>
                </a:outerShdw>
              </a:effectLst>
            </a:rPr>
            <a:t>Direct</a:t>
          </a:r>
        </a:p>
      </dgm:t>
    </dgm:pt>
    <dgm:pt modelId="{6DA94CC3-93A7-6145-97D5-23326244C255}" type="parTrans" cxnId="{6DD83BD2-3806-4B4C-B69B-04476113A707}">
      <dgm:prSet/>
      <dgm:spPr/>
      <dgm:t>
        <a:bodyPr/>
        <a:lstStyle/>
        <a:p>
          <a:endParaRPr lang="en-US"/>
        </a:p>
      </dgm:t>
    </dgm:pt>
    <dgm:pt modelId="{7F68183D-C7C4-0744-8B7F-164B7F22AAE1}" type="sibTrans" cxnId="{6DD83BD2-3806-4B4C-B69B-04476113A707}">
      <dgm:prSet/>
      <dgm:spPr/>
      <dgm:t>
        <a:bodyPr/>
        <a:lstStyle/>
        <a:p>
          <a:endParaRPr lang="en-US"/>
        </a:p>
      </dgm:t>
    </dgm:pt>
    <dgm:pt modelId="{CE70BF09-602F-9649-8CD0-34EA655C874E}">
      <dgm:prSet/>
      <dgm:spPr>
        <a:ln>
          <a:solidFill>
            <a:schemeClr val="accent3"/>
          </a:solidFill>
        </a:ln>
      </dgm:spPr>
      <dgm:t>
        <a:bodyPr/>
        <a:lstStyle/>
        <a:p>
          <a:pPr>
            <a:spcAft>
              <a:spcPts val="870"/>
            </a:spcAft>
          </a:pPr>
          <a:r>
            <a:rPr lang="en-GB" dirty="0"/>
            <a:t>The simplest technique</a:t>
          </a:r>
        </a:p>
      </dgm:t>
    </dgm:pt>
    <dgm:pt modelId="{51F5F06F-23EF-F04F-A0D7-A1938E1EC98E}" type="parTrans" cxnId="{45234C71-A75A-4948-AA50-CA929298C2E4}">
      <dgm:prSet/>
      <dgm:spPr/>
      <dgm:t>
        <a:bodyPr/>
        <a:lstStyle/>
        <a:p>
          <a:endParaRPr lang="en-US"/>
        </a:p>
      </dgm:t>
    </dgm:pt>
    <dgm:pt modelId="{FA0F2068-8C99-5449-ACCA-D829BC1CF04F}" type="sibTrans" cxnId="{45234C71-A75A-4948-AA50-CA929298C2E4}">
      <dgm:prSet/>
      <dgm:spPr/>
      <dgm:t>
        <a:bodyPr/>
        <a:lstStyle/>
        <a:p>
          <a:endParaRPr lang="en-US"/>
        </a:p>
      </dgm:t>
    </dgm:pt>
    <dgm:pt modelId="{F7A3FECA-373A-A646-A287-98E0B2650607}">
      <dgm:prSet/>
      <dgm:spPr>
        <a:ln>
          <a:solidFill>
            <a:schemeClr val="accent3"/>
          </a:solidFill>
        </a:ln>
      </dgm:spPr>
      <dgm:t>
        <a:bodyPr/>
        <a:lstStyle/>
        <a:p>
          <a:pPr>
            <a:spcAft>
              <a:spcPts val="870"/>
            </a:spcAft>
          </a:pPr>
          <a:r>
            <a:rPr lang="en-GB" dirty="0"/>
            <a:t>Maps each block of main memory into only one possible cache line</a:t>
          </a:r>
        </a:p>
      </dgm:t>
    </dgm:pt>
    <dgm:pt modelId="{781EB878-8836-A74C-9250-B959FDD1A446}" type="parTrans" cxnId="{35B01054-9196-344C-B8F2-6375BCFAD3D4}">
      <dgm:prSet/>
      <dgm:spPr/>
      <dgm:t>
        <a:bodyPr/>
        <a:lstStyle/>
        <a:p>
          <a:endParaRPr lang="en-US"/>
        </a:p>
      </dgm:t>
    </dgm:pt>
    <dgm:pt modelId="{D06912E3-8B83-214C-A4A9-7E7651A7F062}" type="sibTrans" cxnId="{35B01054-9196-344C-B8F2-6375BCFAD3D4}">
      <dgm:prSet/>
      <dgm:spPr/>
      <dgm:t>
        <a:bodyPr/>
        <a:lstStyle/>
        <a:p>
          <a:endParaRPr lang="en-US"/>
        </a:p>
      </dgm:t>
    </dgm:pt>
    <dgm:pt modelId="{774F7563-D777-364A-9F75-45F9C7D60EC4}">
      <dgm:prSet custT="1"/>
      <dgm:spPr/>
      <dgm:t>
        <a:bodyPr/>
        <a:lstStyle/>
        <a:p>
          <a:r>
            <a:rPr lang="en-GB" sz="2000" b="0" dirty="0">
              <a:effectLst>
                <a:outerShdw blurRad="38100" dist="38100" dir="2700000" algn="tl">
                  <a:srgbClr val="000000">
                    <a:alpha val="43137"/>
                  </a:srgbClr>
                </a:outerShdw>
              </a:effectLst>
            </a:rPr>
            <a:t>Associative</a:t>
          </a:r>
        </a:p>
      </dgm:t>
    </dgm:pt>
    <dgm:pt modelId="{EC5A4339-55E9-3A42-8D7F-B8722BCD8BF7}" type="parTrans" cxnId="{613E4B5A-F04E-C64D-93AF-A975A80E6E43}">
      <dgm:prSet/>
      <dgm:spPr/>
      <dgm:t>
        <a:bodyPr/>
        <a:lstStyle/>
        <a:p>
          <a:endParaRPr lang="en-US"/>
        </a:p>
      </dgm:t>
    </dgm:pt>
    <dgm:pt modelId="{AB3AF520-248D-BF48-B1F9-978BCD1779B3}" type="sibTrans" cxnId="{613E4B5A-F04E-C64D-93AF-A975A80E6E43}">
      <dgm:prSet/>
      <dgm:spPr/>
      <dgm:t>
        <a:bodyPr/>
        <a:lstStyle/>
        <a:p>
          <a:endParaRPr lang="en-US"/>
        </a:p>
      </dgm:t>
    </dgm:pt>
    <dgm:pt modelId="{D4FAE11D-4D51-144C-9B47-0A24B52010D8}">
      <dgm:prSet/>
      <dgm:spPr>
        <a:ln>
          <a:solidFill>
            <a:schemeClr val="accent3"/>
          </a:solidFill>
        </a:ln>
      </dgm:spPr>
      <dgm:t>
        <a:bodyPr/>
        <a:lstStyle/>
        <a:p>
          <a:pPr>
            <a:spcAft>
              <a:spcPts val="870"/>
            </a:spcAft>
          </a:pPr>
          <a:r>
            <a:rPr lang="en-GB" dirty="0"/>
            <a:t>Permits each main memory block to be loaded into any line of the cache</a:t>
          </a:r>
        </a:p>
      </dgm:t>
    </dgm:pt>
    <dgm:pt modelId="{158B2218-BF64-DD45-B97C-B84C578BEC96}" type="parTrans" cxnId="{032C7BCF-E259-6D47-A130-6EE43F533BEA}">
      <dgm:prSet/>
      <dgm:spPr/>
      <dgm:t>
        <a:bodyPr/>
        <a:lstStyle/>
        <a:p>
          <a:endParaRPr lang="en-US"/>
        </a:p>
      </dgm:t>
    </dgm:pt>
    <dgm:pt modelId="{50B34E17-D1CA-C842-8527-9F30C06D1817}" type="sibTrans" cxnId="{032C7BCF-E259-6D47-A130-6EE43F533BEA}">
      <dgm:prSet/>
      <dgm:spPr/>
      <dgm:t>
        <a:bodyPr/>
        <a:lstStyle/>
        <a:p>
          <a:endParaRPr lang="en-US"/>
        </a:p>
      </dgm:t>
    </dgm:pt>
    <dgm:pt modelId="{3B7C31DE-8A89-2F4A-B650-4D9BC2724207}">
      <dgm:prSet/>
      <dgm:spPr>
        <a:ln>
          <a:solidFill>
            <a:schemeClr val="accent3"/>
          </a:solidFill>
        </a:ln>
      </dgm:spPr>
      <dgm:t>
        <a:bodyPr/>
        <a:lstStyle/>
        <a:p>
          <a:pPr>
            <a:spcAft>
              <a:spcPts val="870"/>
            </a:spcAft>
          </a:pPr>
          <a:r>
            <a:rPr lang="en-GB" dirty="0"/>
            <a:t>The cache control logic interprets a memory address simply as a Tag and a Word field</a:t>
          </a:r>
        </a:p>
      </dgm:t>
    </dgm:pt>
    <dgm:pt modelId="{7851C849-F575-894A-9B00-B44B79CA9B3A}" type="parTrans" cxnId="{3830FFB4-AA38-B04F-8B32-07B847AECF66}">
      <dgm:prSet/>
      <dgm:spPr/>
      <dgm:t>
        <a:bodyPr/>
        <a:lstStyle/>
        <a:p>
          <a:endParaRPr lang="en-US"/>
        </a:p>
      </dgm:t>
    </dgm:pt>
    <dgm:pt modelId="{072AF77D-5CAD-5641-9297-1B04354B8341}" type="sibTrans" cxnId="{3830FFB4-AA38-B04F-8B32-07B847AECF66}">
      <dgm:prSet/>
      <dgm:spPr/>
      <dgm:t>
        <a:bodyPr/>
        <a:lstStyle/>
        <a:p>
          <a:endParaRPr lang="en-US"/>
        </a:p>
      </dgm:t>
    </dgm:pt>
    <dgm:pt modelId="{4BA3F045-6A95-3C4D-A27E-380AA544C704}">
      <dgm:prSet/>
      <dgm:spPr>
        <a:ln>
          <a:solidFill>
            <a:schemeClr val="accent3"/>
          </a:solidFill>
        </a:ln>
      </dgm:spPr>
      <dgm:t>
        <a:bodyPr/>
        <a:lstStyle/>
        <a:p>
          <a:pPr>
            <a:spcAft>
              <a:spcPts val="870"/>
            </a:spcAft>
          </a:pPr>
          <a:r>
            <a:rPr lang="en-GB" dirty="0"/>
            <a:t>To determine whether a block is in the cache, the cache control logic must simultaneously examine every line’s Tag for a match </a:t>
          </a:r>
        </a:p>
      </dgm:t>
    </dgm:pt>
    <dgm:pt modelId="{2A8F251F-A570-5345-BAC5-FDA4FE861646}" type="parTrans" cxnId="{F66FCCD0-D75D-2142-BE23-49CE8ECBCBDD}">
      <dgm:prSet/>
      <dgm:spPr/>
      <dgm:t>
        <a:bodyPr/>
        <a:lstStyle/>
        <a:p>
          <a:endParaRPr lang="en-US"/>
        </a:p>
      </dgm:t>
    </dgm:pt>
    <dgm:pt modelId="{F442362B-3A67-7A47-95DC-3E4F366E693B}" type="sibTrans" cxnId="{F66FCCD0-D75D-2142-BE23-49CE8ECBCBDD}">
      <dgm:prSet/>
      <dgm:spPr/>
      <dgm:t>
        <a:bodyPr/>
        <a:lstStyle/>
        <a:p>
          <a:endParaRPr lang="en-US"/>
        </a:p>
      </dgm:t>
    </dgm:pt>
    <dgm:pt modelId="{A99D3850-98F6-4E44-BEF7-9A02F984869B}">
      <dgm:prSet custT="1"/>
      <dgm:spPr/>
      <dgm:t>
        <a:bodyPr/>
        <a:lstStyle/>
        <a:p>
          <a:r>
            <a:rPr lang="en-GB" sz="2000" b="0" dirty="0">
              <a:effectLst>
                <a:outerShdw blurRad="38100" dist="38100" dir="2700000" algn="tl">
                  <a:srgbClr val="000000">
                    <a:alpha val="43137"/>
                  </a:srgbClr>
                </a:outerShdw>
              </a:effectLst>
            </a:rPr>
            <a:t>Set Associative</a:t>
          </a:r>
        </a:p>
      </dgm:t>
    </dgm:pt>
    <dgm:pt modelId="{951B9852-4730-834E-AC14-3E0184947864}" type="parTrans" cxnId="{6FBBA797-82F7-D54D-B530-618A1498298A}">
      <dgm:prSet/>
      <dgm:spPr/>
      <dgm:t>
        <a:bodyPr/>
        <a:lstStyle/>
        <a:p>
          <a:endParaRPr lang="en-US"/>
        </a:p>
      </dgm:t>
    </dgm:pt>
    <dgm:pt modelId="{7B35E651-A0B2-9E4E-A22B-ACC88F12945C}" type="sibTrans" cxnId="{6FBBA797-82F7-D54D-B530-618A1498298A}">
      <dgm:prSet/>
      <dgm:spPr/>
      <dgm:t>
        <a:bodyPr/>
        <a:lstStyle/>
        <a:p>
          <a:endParaRPr lang="en-US"/>
        </a:p>
      </dgm:t>
    </dgm:pt>
    <dgm:pt modelId="{B813EF2F-B021-CF49-99EE-AF28C0CEB44B}">
      <dgm:prSet/>
      <dgm:spPr>
        <a:ln>
          <a:solidFill>
            <a:schemeClr val="accent3"/>
          </a:solidFill>
        </a:ln>
      </dgm:spPr>
      <dgm:t>
        <a:bodyPr/>
        <a:lstStyle/>
        <a:p>
          <a:r>
            <a:rPr lang="en-GB" dirty="0"/>
            <a:t>A compromise that exhibits the strengths of both the direct and associative approaches while reducing their disadvantages</a:t>
          </a:r>
        </a:p>
      </dgm:t>
    </dgm:pt>
    <dgm:pt modelId="{CC6BA37D-3001-9A47-9536-FF0B64F74DB0}" type="parTrans" cxnId="{83F40A94-EC0F-874E-8848-9CD668E3DAC5}">
      <dgm:prSet/>
      <dgm:spPr/>
      <dgm:t>
        <a:bodyPr/>
        <a:lstStyle/>
        <a:p>
          <a:endParaRPr lang="en-US"/>
        </a:p>
      </dgm:t>
    </dgm:pt>
    <dgm:pt modelId="{A9D1BA43-18D0-DC49-B987-22B9CCB8372B}" type="sibTrans" cxnId="{83F40A94-EC0F-874E-8848-9CD668E3DAC5}">
      <dgm:prSet/>
      <dgm:spPr/>
      <dgm:t>
        <a:bodyPr/>
        <a:lstStyle/>
        <a:p>
          <a:endParaRPr lang="en-US"/>
        </a:p>
      </dgm:t>
    </dgm:pt>
    <dgm:pt modelId="{E6F1CDC0-3207-B746-8E96-D79FD36AF5BE}" type="pres">
      <dgm:prSet presAssocID="{C8554145-8B2F-074A-B096-4987C5D81764}" presName="Name0" presStyleCnt="0">
        <dgm:presLayoutVars>
          <dgm:dir/>
          <dgm:animLvl val="lvl"/>
          <dgm:resizeHandles val="exact"/>
        </dgm:presLayoutVars>
      </dgm:prSet>
      <dgm:spPr/>
    </dgm:pt>
    <dgm:pt modelId="{00FF6AA7-3C77-6846-8C8C-BBD41B8BCF06}" type="pres">
      <dgm:prSet presAssocID="{D7CDE4F2-0B29-5340-B4CA-7903895738A3}" presName="composite" presStyleCnt="0"/>
      <dgm:spPr/>
    </dgm:pt>
    <dgm:pt modelId="{59B4F48F-6F74-9842-A164-78C65E62632D}" type="pres">
      <dgm:prSet presAssocID="{D7CDE4F2-0B29-5340-B4CA-7903895738A3}" presName="parTx" presStyleLbl="alignNode1" presStyleIdx="0" presStyleCnt="3" custScaleY="182604">
        <dgm:presLayoutVars>
          <dgm:chMax val="0"/>
          <dgm:chPref val="0"/>
          <dgm:bulletEnabled val="1"/>
        </dgm:presLayoutVars>
      </dgm:prSet>
      <dgm:spPr/>
    </dgm:pt>
    <dgm:pt modelId="{5E6AA0E8-B225-9D44-A86D-9767773C4003}" type="pres">
      <dgm:prSet presAssocID="{D7CDE4F2-0B29-5340-B4CA-7903895738A3}" presName="desTx" presStyleLbl="alignAccFollowNode1" presStyleIdx="0" presStyleCnt="3">
        <dgm:presLayoutVars>
          <dgm:bulletEnabled val="1"/>
        </dgm:presLayoutVars>
      </dgm:prSet>
      <dgm:spPr/>
    </dgm:pt>
    <dgm:pt modelId="{292114E3-B226-5E49-BD98-2AE7463D8722}" type="pres">
      <dgm:prSet presAssocID="{7F68183D-C7C4-0744-8B7F-164B7F22AAE1}" presName="space" presStyleCnt="0"/>
      <dgm:spPr/>
    </dgm:pt>
    <dgm:pt modelId="{5778BF55-7BDA-EA4A-B3F4-6A1D653C494D}" type="pres">
      <dgm:prSet presAssocID="{774F7563-D777-364A-9F75-45F9C7D60EC4}" presName="composite" presStyleCnt="0"/>
      <dgm:spPr/>
    </dgm:pt>
    <dgm:pt modelId="{B3F6D228-9039-A949-A88A-D4A04B9662CD}" type="pres">
      <dgm:prSet presAssocID="{774F7563-D777-364A-9F75-45F9C7D60EC4}" presName="parTx" presStyleLbl="alignNode1" presStyleIdx="1" presStyleCnt="3" custScaleY="201857">
        <dgm:presLayoutVars>
          <dgm:chMax val="0"/>
          <dgm:chPref val="0"/>
          <dgm:bulletEnabled val="1"/>
        </dgm:presLayoutVars>
      </dgm:prSet>
      <dgm:spPr/>
    </dgm:pt>
    <dgm:pt modelId="{9F9ABC03-ED5A-8C4F-ABBA-7702123255F3}" type="pres">
      <dgm:prSet presAssocID="{774F7563-D777-364A-9F75-45F9C7D60EC4}" presName="desTx" presStyleLbl="alignAccFollowNode1" presStyleIdx="1" presStyleCnt="3" custScaleY="100000">
        <dgm:presLayoutVars>
          <dgm:bulletEnabled val="1"/>
        </dgm:presLayoutVars>
      </dgm:prSet>
      <dgm:spPr/>
    </dgm:pt>
    <dgm:pt modelId="{2E44FD69-8EF1-1044-BD64-FA3251E6599F}" type="pres">
      <dgm:prSet presAssocID="{AB3AF520-248D-BF48-B1F9-978BCD1779B3}" presName="space" presStyleCnt="0"/>
      <dgm:spPr/>
    </dgm:pt>
    <dgm:pt modelId="{B4B3A9FF-1992-544C-BCB0-98655366645A}" type="pres">
      <dgm:prSet presAssocID="{A99D3850-98F6-4E44-BEF7-9A02F984869B}" presName="composite" presStyleCnt="0"/>
      <dgm:spPr/>
    </dgm:pt>
    <dgm:pt modelId="{F94948FC-FEE2-2A41-9A9E-9B62084D71F6}" type="pres">
      <dgm:prSet presAssocID="{A99D3850-98F6-4E44-BEF7-9A02F984869B}" presName="parTx" presStyleLbl="alignNode1" presStyleIdx="2" presStyleCnt="3" custScaleY="201857" custLinFactNeighborX="49837" custLinFactNeighborY="-11031">
        <dgm:presLayoutVars>
          <dgm:chMax val="0"/>
          <dgm:chPref val="0"/>
          <dgm:bulletEnabled val="1"/>
        </dgm:presLayoutVars>
      </dgm:prSet>
      <dgm:spPr/>
    </dgm:pt>
    <dgm:pt modelId="{C30E3304-D114-7743-A3EC-2445BAC10332}" type="pres">
      <dgm:prSet presAssocID="{A99D3850-98F6-4E44-BEF7-9A02F984869B}" presName="desTx" presStyleLbl="alignAccFollowNode1" presStyleIdx="2" presStyleCnt="3">
        <dgm:presLayoutVars>
          <dgm:bulletEnabled val="1"/>
        </dgm:presLayoutVars>
      </dgm:prSet>
      <dgm:spPr/>
    </dgm:pt>
  </dgm:ptLst>
  <dgm:cxnLst>
    <dgm:cxn modelId="{96684618-87D5-B54E-AB79-410FC7648805}" type="presOf" srcId="{D4FAE11D-4D51-144C-9B47-0A24B52010D8}" destId="{9F9ABC03-ED5A-8C4F-ABBA-7702123255F3}" srcOrd="0" destOrd="0" presId="urn:microsoft.com/office/officeart/2005/8/layout/hList1"/>
    <dgm:cxn modelId="{8D892A32-CCC2-0244-9C7C-71C7F64C96C1}" type="presOf" srcId="{F7A3FECA-373A-A646-A287-98E0B2650607}" destId="{5E6AA0E8-B225-9D44-A86D-9767773C4003}" srcOrd="0" destOrd="1" presId="urn:microsoft.com/office/officeart/2005/8/layout/hList1"/>
    <dgm:cxn modelId="{7A2A9762-9669-8747-A0DA-9756CF9435EA}" type="presOf" srcId="{774F7563-D777-364A-9F75-45F9C7D60EC4}" destId="{B3F6D228-9039-A949-A88A-D4A04B9662CD}" srcOrd="0" destOrd="0" presId="urn:microsoft.com/office/officeart/2005/8/layout/hList1"/>
    <dgm:cxn modelId="{24CE816C-F52E-BC4C-B324-614A6E480F51}" type="presOf" srcId="{A99D3850-98F6-4E44-BEF7-9A02F984869B}" destId="{F94948FC-FEE2-2A41-9A9E-9B62084D71F6}" srcOrd="0" destOrd="0" presId="urn:microsoft.com/office/officeart/2005/8/layout/hList1"/>
    <dgm:cxn modelId="{B702C06D-14E4-2B42-AB62-E42EFB05C477}" type="presOf" srcId="{D7CDE4F2-0B29-5340-B4CA-7903895738A3}" destId="{59B4F48F-6F74-9842-A164-78C65E62632D}" srcOrd="0" destOrd="0" presId="urn:microsoft.com/office/officeart/2005/8/layout/hList1"/>
    <dgm:cxn modelId="{45234C71-A75A-4948-AA50-CA929298C2E4}" srcId="{D7CDE4F2-0B29-5340-B4CA-7903895738A3}" destId="{CE70BF09-602F-9649-8CD0-34EA655C874E}" srcOrd="0" destOrd="0" parTransId="{51F5F06F-23EF-F04F-A0D7-A1938E1EC98E}" sibTransId="{FA0F2068-8C99-5449-ACCA-D829BC1CF04F}"/>
    <dgm:cxn modelId="{35B01054-9196-344C-B8F2-6375BCFAD3D4}" srcId="{D7CDE4F2-0B29-5340-B4CA-7903895738A3}" destId="{F7A3FECA-373A-A646-A287-98E0B2650607}" srcOrd="1" destOrd="0" parTransId="{781EB878-8836-A74C-9250-B959FDD1A446}" sibTransId="{D06912E3-8B83-214C-A4A9-7E7651A7F062}"/>
    <dgm:cxn modelId="{613E4B5A-F04E-C64D-93AF-A975A80E6E43}" srcId="{C8554145-8B2F-074A-B096-4987C5D81764}" destId="{774F7563-D777-364A-9F75-45F9C7D60EC4}" srcOrd="1" destOrd="0" parTransId="{EC5A4339-55E9-3A42-8D7F-B8722BCD8BF7}" sibTransId="{AB3AF520-248D-BF48-B1F9-978BCD1779B3}"/>
    <dgm:cxn modelId="{7FF6E75A-AE35-2E4E-B34E-45BF8A312452}" type="presOf" srcId="{C8554145-8B2F-074A-B096-4987C5D81764}" destId="{E6F1CDC0-3207-B746-8E96-D79FD36AF5BE}" srcOrd="0" destOrd="0" presId="urn:microsoft.com/office/officeart/2005/8/layout/hList1"/>
    <dgm:cxn modelId="{83F40A94-EC0F-874E-8848-9CD668E3DAC5}" srcId="{A99D3850-98F6-4E44-BEF7-9A02F984869B}" destId="{B813EF2F-B021-CF49-99EE-AF28C0CEB44B}" srcOrd="0" destOrd="0" parTransId="{CC6BA37D-3001-9A47-9536-FF0B64F74DB0}" sibTransId="{A9D1BA43-18D0-DC49-B987-22B9CCB8372B}"/>
    <dgm:cxn modelId="{6FBBA797-82F7-D54D-B530-618A1498298A}" srcId="{C8554145-8B2F-074A-B096-4987C5D81764}" destId="{A99D3850-98F6-4E44-BEF7-9A02F984869B}" srcOrd="2" destOrd="0" parTransId="{951B9852-4730-834E-AC14-3E0184947864}" sibTransId="{7B35E651-A0B2-9E4E-A22B-ACC88F12945C}"/>
    <dgm:cxn modelId="{A7AD2E9A-6BF5-484C-8E78-131CC23FBDB4}" type="presOf" srcId="{3B7C31DE-8A89-2F4A-B650-4D9BC2724207}" destId="{9F9ABC03-ED5A-8C4F-ABBA-7702123255F3}" srcOrd="0" destOrd="1" presId="urn:microsoft.com/office/officeart/2005/8/layout/hList1"/>
    <dgm:cxn modelId="{3830FFB4-AA38-B04F-8B32-07B847AECF66}" srcId="{774F7563-D777-364A-9F75-45F9C7D60EC4}" destId="{3B7C31DE-8A89-2F4A-B650-4D9BC2724207}" srcOrd="1" destOrd="0" parTransId="{7851C849-F575-894A-9B00-B44B79CA9B3A}" sibTransId="{072AF77D-5CAD-5641-9297-1B04354B8341}"/>
    <dgm:cxn modelId="{032C7BCF-E259-6D47-A130-6EE43F533BEA}" srcId="{774F7563-D777-364A-9F75-45F9C7D60EC4}" destId="{D4FAE11D-4D51-144C-9B47-0A24B52010D8}" srcOrd="0" destOrd="0" parTransId="{158B2218-BF64-DD45-B97C-B84C578BEC96}" sibTransId="{50B34E17-D1CA-C842-8527-9F30C06D1817}"/>
    <dgm:cxn modelId="{F66FCCD0-D75D-2142-BE23-49CE8ECBCBDD}" srcId="{774F7563-D777-364A-9F75-45F9C7D60EC4}" destId="{4BA3F045-6A95-3C4D-A27E-380AA544C704}" srcOrd="2" destOrd="0" parTransId="{2A8F251F-A570-5345-BAC5-FDA4FE861646}" sibTransId="{F442362B-3A67-7A47-95DC-3E4F366E693B}"/>
    <dgm:cxn modelId="{6DD83BD2-3806-4B4C-B69B-04476113A707}" srcId="{C8554145-8B2F-074A-B096-4987C5D81764}" destId="{D7CDE4F2-0B29-5340-B4CA-7903895738A3}" srcOrd="0" destOrd="0" parTransId="{6DA94CC3-93A7-6145-97D5-23326244C255}" sibTransId="{7F68183D-C7C4-0744-8B7F-164B7F22AAE1}"/>
    <dgm:cxn modelId="{DA2DE9F0-BB96-EA42-BD49-378D8DED2465}" type="presOf" srcId="{4BA3F045-6A95-3C4D-A27E-380AA544C704}" destId="{9F9ABC03-ED5A-8C4F-ABBA-7702123255F3}" srcOrd="0" destOrd="2" presId="urn:microsoft.com/office/officeart/2005/8/layout/hList1"/>
    <dgm:cxn modelId="{1AB26EF2-7B2B-F84A-AB75-1FAF1A9BDBA1}" type="presOf" srcId="{B813EF2F-B021-CF49-99EE-AF28C0CEB44B}" destId="{C30E3304-D114-7743-A3EC-2445BAC10332}" srcOrd="0" destOrd="0" presId="urn:microsoft.com/office/officeart/2005/8/layout/hList1"/>
    <dgm:cxn modelId="{FB790DFD-433A-4844-AE07-A364F1A45B29}" type="presOf" srcId="{CE70BF09-602F-9649-8CD0-34EA655C874E}" destId="{5E6AA0E8-B225-9D44-A86D-9767773C4003}" srcOrd="0" destOrd="0" presId="urn:microsoft.com/office/officeart/2005/8/layout/hList1"/>
    <dgm:cxn modelId="{083FFB63-F3A0-C441-85AD-22812D4B1624}" type="presParOf" srcId="{E6F1CDC0-3207-B746-8E96-D79FD36AF5BE}" destId="{00FF6AA7-3C77-6846-8C8C-BBD41B8BCF06}" srcOrd="0" destOrd="0" presId="urn:microsoft.com/office/officeart/2005/8/layout/hList1"/>
    <dgm:cxn modelId="{E921A864-D9EF-9042-BD78-685DDFABF256}" type="presParOf" srcId="{00FF6AA7-3C77-6846-8C8C-BBD41B8BCF06}" destId="{59B4F48F-6F74-9842-A164-78C65E62632D}" srcOrd="0" destOrd="0" presId="urn:microsoft.com/office/officeart/2005/8/layout/hList1"/>
    <dgm:cxn modelId="{71B9F754-E4D9-944A-8D87-DA14624C6869}" type="presParOf" srcId="{00FF6AA7-3C77-6846-8C8C-BBD41B8BCF06}" destId="{5E6AA0E8-B225-9D44-A86D-9767773C4003}" srcOrd="1" destOrd="0" presId="urn:microsoft.com/office/officeart/2005/8/layout/hList1"/>
    <dgm:cxn modelId="{1936C26B-903B-6740-9575-97D24F4B4F65}" type="presParOf" srcId="{E6F1CDC0-3207-B746-8E96-D79FD36AF5BE}" destId="{292114E3-B226-5E49-BD98-2AE7463D8722}" srcOrd="1" destOrd="0" presId="urn:microsoft.com/office/officeart/2005/8/layout/hList1"/>
    <dgm:cxn modelId="{D66D80C2-4499-EC41-94C4-20CE7D093DAF}" type="presParOf" srcId="{E6F1CDC0-3207-B746-8E96-D79FD36AF5BE}" destId="{5778BF55-7BDA-EA4A-B3F4-6A1D653C494D}" srcOrd="2" destOrd="0" presId="urn:microsoft.com/office/officeart/2005/8/layout/hList1"/>
    <dgm:cxn modelId="{A56D53B6-483A-7749-AAF8-259F11D1D628}" type="presParOf" srcId="{5778BF55-7BDA-EA4A-B3F4-6A1D653C494D}" destId="{B3F6D228-9039-A949-A88A-D4A04B9662CD}" srcOrd="0" destOrd="0" presId="urn:microsoft.com/office/officeart/2005/8/layout/hList1"/>
    <dgm:cxn modelId="{E495D2D8-0B80-764D-BB14-C573FB9BAE84}" type="presParOf" srcId="{5778BF55-7BDA-EA4A-B3F4-6A1D653C494D}" destId="{9F9ABC03-ED5A-8C4F-ABBA-7702123255F3}" srcOrd="1" destOrd="0" presId="urn:microsoft.com/office/officeart/2005/8/layout/hList1"/>
    <dgm:cxn modelId="{A73DBA6A-9710-B543-AE04-C1C39CF08076}" type="presParOf" srcId="{E6F1CDC0-3207-B746-8E96-D79FD36AF5BE}" destId="{2E44FD69-8EF1-1044-BD64-FA3251E6599F}" srcOrd="3" destOrd="0" presId="urn:microsoft.com/office/officeart/2005/8/layout/hList1"/>
    <dgm:cxn modelId="{FE813A26-CCF3-7144-AAB0-50A623174D91}" type="presParOf" srcId="{E6F1CDC0-3207-B746-8E96-D79FD36AF5BE}" destId="{B4B3A9FF-1992-544C-BCB0-98655366645A}" srcOrd="4" destOrd="0" presId="urn:microsoft.com/office/officeart/2005/8/layout/hList1"/>
    <dgm:cxn modelId="{DD4FFA8C-629A-A845-B901-48F9D3B63DB9}" type="presParOf" srcId="{B4B3A9FF-1992-544C-BCB0-98655366645A}" destId="{F94948FC-FEE2-2A41-9A9E-9B62084D71F6}" srcOrd="0" destOrd="0" presId="urn:microsoft.com/office/officeart/2005/8/layout/hList1"/>
    <dgm:cxn modelId="{A6856B1E-2CB4-B046-A1E2-A894F9ED01E6}" type="presParOf" srcId="{B4B3A9FF-1992-544C-BCB0-98655366645A}" destId="{C30E3304-D114-7743-A3EC-2445BAC10332}"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F8DD8FA-32BB-C04B-A3C9-B425357390F4}" type="doc">
      <dgm:prSet loTypeId="urn:microsoft.com/office/officeart/2005/8/layout/lProcess1" loCatId="process" qsTypeId="urn:microsoft.com/office/officeart/2005/8/quickstyle/simple4" qsCatId="simple" csTypeId="urn:microsoft.com/office/officeart/2005/8/colors/accent1_2" csCatId="accent1" phldr="1"/>
      <dgm:spPr/>
      <dgm:t>
        <a:bodyPr/>
        <a:lstStyle/>
        <a:p>
          <a:endParaRPr lang="en-US"/>
        </a:p>
      </dgm:t>
    </dgm:pt>
    <dgm:pt modelId="{022E0863-7C5B-4248-A38E-1C454C4790C6}">
      <dgm:prSet/>
      <dgm:spPr>
        <a:solidFill>
          <a:schemeClr val="accent4"/>
        </a:solidFill>
        <a:ln>
          <a:solidFill>
            <a:schemeClr val="accent4"/>
          </a:solidFill>
        </a:ln>
      </dgm:spPr>
      <dgm:t>
        <a:bodyPr/>
        <a:lstStyle/>
        <a:p>
          <a:pPr rtl="0"/>
          <a:r>
            <a:rPr lang="en-US" dirty="0"/>
            <a:t>When a block that is resident in the cache is to be replaced there are two cases to consider:</a:t>
          </a:r>
        </a:p>
      </dgm:t>
    </dgm:pt>
    <dgm:pt modelId="{2E97AE6D-A917-9E44-A214-0770A4EFCB56}" type="parTrans" cxnId="{07B4E7E5-1C74-E042-956D-3A0D8EEB47E5}">
      <dgm:prSet/>
      <dgm:spPr/>
      <dgm:t>
        <a:bodyPr/>
        <a:lstStyle/>
        <a:p>
          <a:endParaRPr lang="en-US"/>
        </a:p>
      </dgm:t>
    </dgm:pt>
    <dgm:pt modelId="{391462BD-0051-DC4B-BE07-8562636C7355}" type="sibTrans" cxnId="{07B4E7E5-1C74-E042-956D-3A0D8EEB47E5}">
      <dgm:prSet/>
      <dgm:spPr/>
      <dgm:t>
        <a:bodyPr/>
        <a:lstStyle/>
        <a:p>
          <a:endParaRPr lang="en-US"/>
        </a:p>
      </dgm:t>
    </dgm:pt>
    <dgm:pt modelId="{6AE17495-F142-F346-8094-6C147A6707E7}">
      <dgm:prSet/>
      <dgm:spPr>
        <a:ln>
          <a:solidFill>
            <a:schemeClr val="accent4"/>
          </a:solidFill>
        </a:ln>
      </dgm:spPr>
      <dgm:t>
        <a:bodyPr/>
        <a:lstStyle/>
        <a:p>
          <a:pPr rtl="0"/>
          <a:r>
            <a:rPr lang="en-US" dirty="0"/>
            <a:t>If the old block in the cache has not been altered then it may be overwritten with a new block without first writing out the old block</a:t>
          </a:r>
        </a:p>
      </dgm:t>
    </dgm:pt>
    <dgm:pt modelId="{32AEB28B-C998-1E4F-B5FF-E6C9BADBC012}" type="parTrans" cxnId="{D7E2110E-AF45-954A-9639-FEC8D9AE8F71}">
      <dgm:prSet/>
      <dgm:spPr>
        <a:solidFill>
          <a:schemeClr val="accent4"/>
        </a:solidFill>
        <a:effectLst/>
      </dgm:spPr>
      <dgm:t>
        <a:bodyPr/>
        <a:lstStyle/>
        <a:p>
          <a:endParaRPr lang="en-US" dirty="0"/>
        </a:p>
      </dgm:t>
    </dgm:pt>
    <dgm:pt modelId="{468E7CD9-0A07-434E-9677-5FEE2DBBE9CE}" type="sibTrans" cxnId="{D7E2110E-AF45-954A-9639-FEC8D9AE8F71}">
      <dgm:prSet/>
      <dgm:spPr>
        <a:solidFill>
          <a:schemeClr val="accent4"/>
        </a:solidFill>
        <a:effectLst/>
      </dgm:spPr>
      <dgm:t>
        <a:bodyPr/>
        <a:lstStyle/>
        <a:p>
          <a:endParaRPr lang="en-US" dirty="0"/>
        </a:p>
      </dgm:t>
    </dgm:pt>
    <dgm:pt modelId="{96131DBC-98E5-8945-BCB4-D926D0E876DC}">
      <dgm:prSet/>
      <dgm:spPr>
        <a:ln>
          <a:solidFill>
            <a:schemeClr val="accent4"/>
          </a:solidFill>
        </a:ln>
      </dgm:spPr>
      <dgm:t>
        <a:bodyPr/>
        <a:lstStyle/>
        <a:p>
          <a:pPr rtl="0"/>
          <a:r>
            <a:rPr lang="en-US" dirty="0"/>
            <a:t>If at least one write operation has been performed on a word in that line of the cache then main memory must be updated by writing the line of cache out to the block of memory before bringing in the new block</a:t>
          </a:r>
        </a:p>
      </dgm:t>
    </dgm:pt>
    <dgm:pt modelId="{94E4766F-2C8C-E54F-B7B3-B2AE2E6AF669}" type="parTrans" cxnId="{3CD200A9-41BA-FC43-B7AC-70779D9557BE}">
      <dgm:prSet/>
      <dgm:spPr/>
      <dgm:t>
        <a:bodyPr/>
        <a:lstStyle/>
        <a:p>
          <a:endParaRPr lang="en-US"/>
        </a:p>
      </dgm:t>
    </dgm:pt>
    <dgm:pt modelId="{8064DA95-FA67-C54D-8E8E-246B9DAC3EEE}" type="sibTrans" cxnId="{3CD200A9-41BA-FC43-B7AC-70779D9557BE}">
      <dgm:prSet/>
      <dgm:spPr/>
      <dgm:t>
        <a:bodyPr/>
        <a:lstStyle/>
        <a:p>
          <a:endParaRPr lang="en-US"/>
        </a:p>
      </dgm:t>
    </dgm:pt>
    <dgm:pt modelId="{1CB47A35-D296-474F-9F2A-12475FBF3F49}">
      <dgm:prSet/>
      <dgm:spPr>
        <a:solidFill>
          <a:schemeClr val="accent3"/>
        </a:solidFill>
        <a:ln>
          <a:solidFill>
            <a:schemeClr val="accent3"/>
          </a:solidFill>
        </a:ln>
      </dgm:spPr>
      <dgm:t>
        <a:bodyPr/>
        <a:lstStyle/>
        <a:p>
          <a:pPr rtl="0"/>
          <a:r>
            <a:rPr lang="en-US" dirty="0"/>
            <a:t>There are two problems to contend with:</a:t>
          </a:r>
        </a:p>
      </dgm:t>
    </dgm:pt>
    <dgm:pt modelId="{077B61D2-8416-D941-AC08-840B5E56B829}" type="parTrans" cxnId="{E35B0638-21BA-0D41-B96E-4D1A995150A6}">
      <dgm:prSet/>
      <dgm:spPr/>
      <dgm:t>
        <a:bodyPr/>
        <a:lstStyle/>
        <a:p>
          <a:endParaRPr lang="en-US"/>
        </a:p>
      </dgm:t>
    </dgm:pt>
    <dgm:pt modelId="{FCAF96B8-3776-B644-986A-46F0D2116D2D}" type="sibTrans" cxnId="{E35B0638-21BA-0D41-B96E-4D1A995150A6}">
      <dgm:prSet/>
      <dgm:spPr/>
      <dgm:t>
        <a:bodyPr/>
        <a:lstStyle/>
        <a:p>
          <a:endParaRPr lang="en-US"/>
        </a:p>
      </dgm:t>
    </dgm:pt>
    <dgm:pt modelId="{1213F169-EDA0-EB47-9992-BF7B571275AC}">
      <dgm:prSet/>
      <dgm:spPr>
        <a:ln>
          <a:solidFill>
            <a:schemeClr val="accent3"/>
          </a:solidFill>
        </a:ln>
      </dgm:spPr>
      <dgm:t>
        <a:bodyPr/>
        <a:lstStyle/>
        <a:p>
          <a:pPr rtl="0"/>
          <a:r>
            <a:rPr lang="en-US" dirty="0"/>
            <a:t>More than one device may have access to main memory</a:t>
          </a:r>
        </a:p>
      </dgm:t>
    </dgm:pt>
    <dgm:pt modelId="{D9CBD3A3-7A39-D04F-A71A-3B55DC0FFD3F}" type="parTrans" cxnId="{95F9B1E9-EED2-CD49-A041-14AB5856ECDA}">
      <dgm:prSet/>
      <dgm:spPr>
        <a:solidFill>
          <a:schemeClr val="accent3"/>
        </a:solidFill>
        <a:effectLst/>
      </dgm:spPr>
      <dgm:t>
        <a:bodyPr/>
        <a:lstStyle/>
        <a:p>
          <a:endParaRPr lang="en-US" dirty="0"/>
        </a:p>
      </dgm:t>
    </dgm:pt>
    <dgm:pt modelId="{1254B9F7-30E4-BF4C-82CD-92ECBA4D42F5}" type="sibTrans" cxnId="{95F9B1E9-EED2-CD49-A041-14AB5856ECDA}">
      <dgm:prSet/>
      <dgm:spPr>
        <a:solidFill>
          <a:schemeClr val="accent3"/>
        </a:solidFill>
        <a:effectLst/>
      </dgm:spPr>
      <dgm:t>
        <a:bodyPr/>
        <a:lstStyle/>
        <a:p>
          <a:endParaRPr lang="en-US" dirty="0"/>
        </a:p>
      </dgm:t>
    </dgm:pt>
    <dgm:pt modelId="{7AF86266-B030-5F47-A49F-D00BC31FE007}">
      <dgm:prSet/>
      <dgm:spPr>
        <a:ln>
          <a:solidFill>
            <a:schemeClr val="accent3"/>
          </a:solidFill>
        </a:ln>
      </dgm:spPr>
      <dgm:t>
        <a:bodyPr/>
        <a:lstStyle/>
        <a:p>
          <a:pPr rtl="0"/>
          <a:r>
            <a:rPr lang="en-US" dirty="0"/>
            <a:t>A more complex problem occurs when multiple processors are attached to the same bus and each processor has its own local cache - if a word is altered in one cache it could conceivably invalidate a word in other caches</a:t>
          </a:r>
        </a:p>
      </dgm:t>
    </dgm:pt>
    <dgm:pt modelId="{22537051-1FB0-F248-88C0-45F3927C242E}" type="parTrans" cxnId="{4818DB8F-C60E-E24A-9760-A40A254BC7C8}">
      <dgm:prSet/>
      <dgm:spPr/>
      <dgm:t>
        <a:bodyPr/>
        <a:lstStyle/>
        <a:p>
          <a:endParaRPr lang="en-US"/>
        </a:p>
      </dgm:t>
    </dgm:pt>
    <dgm:pt modelId="{20C440D0-917C-174E-AD6D-E5FEECA5BFED}" type="sibTrans" cxnId="{4818DB8F-C60E-E24A-9760-A40A254BC7C8}">
      <dgm:prSet/>
      <dgm:spPr/>
      <dgm:t>
        <a:bodyPr/>
        <a:lstStyle/>
        <a:p>
          <a:endParaRPr lang="en-US"/>
        </a:p>
      </dgm:t>
    </dgm:pt>
    <dgm:pt modelId="{E7C7B2B5-6455-8040-824D-D654BFFEB931}" type="pres">
      <dgm:prSet presAssocID="{AF8DD8FA-32BB-C04B-A3C9-B425357390F4}" presName="Name0" presStyleCnt="0">
        <dgm:presLayoutVars>
          <dgm:dir/>
          <dgm:animLvl val="lvl"/>
          <dgm:resizeHandles val="exact"/>
        </dgm:presLayoutVars>
      </dgm:prSet>
      <dgm:spPr/>
    </dgm:pt>
    <dgm:pt modelId="{E4E6EE3A-7ADE-B64E-8DDE-E0C29C0824CE}" type="pres">
      <dgm:prSet presAssocID="{022E0863-7C5B-4248-A38E-1C454C4790C6}" presName="vertFlow" presStyleCnt="0"/>
      <dgm:spPr/>
    </dgm:pt>
    <dgm:pt modelId="{0811B929-E516-5443-B0F5-EC0B30A47FDB}" type="pres">
      <dgm:prSet presAssocID="{022E0863-7C5B-4248-A38E-1C454C4790C6}" presName="header" presStyleLbl="node1" presStyleIdx="0" presStyleCnt="2"/>
      <dgm:spPr/>
    </dgm:pt>
    <dgm:pt modelId="{D31FB0BD-CB04-3C41-B317-3A5187E6AE93}" type="pres">
      <dgm:prSet presAssocID="{32AEB28B-C998-1E4F-B5FF-E6C9BADBC012}" presName="parTrans" presStyleLbl="sibTrans2D1" presStyleIdx="0" presStyleCnt="4"/>
      <dgm:spPr/>
    </dgm:pt>
    <dgm:pt modelId="{3142DD91-2917-CC41-9BFA-CF928F5CC795}" type="pres">
      <dgm:prSet presAssocID="{6AE17495-F142-F346-8094-6C147A6707E7}" presName="child" presStyleLbl="alignAccFollowNode1" presStyleIdx="0" presStyleCnt="4">
        <dgm:presLayoutVars>
          <dgm:chMax val="0"/>
          <dgm:bulletEnabled val="1"/>
        </dgm:presLayoutVars>
      </dgm:prSet>
      <dgm:spPr/>
    </dgm:pt>
    <dgm:pt modelId="{2D23DC65-2635-7547-AB3F-AED6672AFFE6}" type="pres">
      <dgm:prSet presAssocID="{468E7CD9-0A07-434E-9677-5FEE2DBBE9CE}" presName="sibTrans" presStyleLbl="sibTrans2D1" presStyleIdx="1" presStyleCnt="4"/>
      <dgm:spPr/>
    </dgm:pt>
    <dgm:pt modelId="{4A68EEB7-D5C7-EF47-A954-BD8607821E05}" type="pres">
      <dgm:prSet presAssocID="{96131DBC-98E5-8945-BCB4-D926D0E876DC}" presName="child" presStyleLbl="alignAccFollowNode1" presStyleIdx="1" presStyleCnt="4" custScaleY="180804">
        <dgm:presLayoutVars>
          <dgm:chMax val="0"/>
          <dgm:bulletEnabled val="1"/>
        </dgm:presLayoutVars>
      </dgm:prSet>
      <dgm:spPr/>
    </dgm:pt>
    <dgm:pt modelId="{F2FC77B0-0C49-5C4A-9569-70B77E8CC044}" type="pres">
      <dgm:prSet presAssocID="{022E0863-7C5B-4248-A38E-1C454C4790C6}" presName="hSp" presStyleCnt="0"/>
      <dgm:spPr/>
    </dgm:pt>
    <dgm:pt modelId="{40B8AF06-51F8-2445-91E5-963B915B6C20}" type="pres">
      <dgm:prSet presAssocID="{1CB47A35-D296-474F-9F2A-12475FBF3F49}" presName="vertFlow" presStyleCnt="0"/>
      <dgm:spPr/>
    </dgm:pt>
    <dgm:pt modelId="{59333D82-04E3-344E-9F6D-7A52667AD3BD}" type="pres">
      <dgm:prSet presAssocID="{1CB47A35-D296-474F-9F2A-12475FBF3F49}" presName="header" presStyleLbl="node1" presStyleIdx="1" presStyleCnt="2"/>
      <dgm:spPr/>
    </dgm:pt>
    <dgm:pt modelId="{23FB0AB2-D708-C74D-9705-EFCC30F8BF72}" type="pres">
      <dgm:prSet presAssocID="{D9CBD3A3-7A39-D04F-A71A-3B55DC0FFD3F}" presName="parTrans" presStyleLbl="sibTrans2D1" presStyleIdx="2" presStyleCnt="4"/>
      <dgm:spPr/>
    </dgm:pt>
    <dgm:pt modelId="{7F36AA80-5C05-2F49-B7E9-B7C655619CE6}" type="pres">
      <dgm:prSet presAssocID="{1213F169-EDA0-EB47-9992-BF7B571275AC}" presName="child" presStyleLbl="alignAccFollowNode1" presStyleIdx="2" presStyleCnt="4">
        <dgm:presLayoutVars>
          <dgm:chMax val="0"/>
          <dgm:bulletEnabled val="1"/>
        </dgm:presLayoutVars>
      </dgm:prSet>
      <dgm:spPr/>
    </dgm:pt>
    <dgm:pt modelId="{B3C789D7-F7F9-6047-9980-E16EE5BCCF23}" type="pres">
      <dgm:prSet presAssocID="{1254B9F7-30E4-BF4C-82CD-92ECBA4D42F5}" presName="sibTrans" presStyleLbl="sibTrans2D1" presStyleIdx="3" presStyleCnt="4"/>
      <dgm:spPr/>
    </dgm:pt>
    <dgm:pt modelId="{70DA93BB-D5B7-C048-B918-81E67A7815CD}" type="pres">
      <dgm:prSet presAssocID="{7AF86266-B030-5F47-A49F-D00BC31FE007}" presName="child" presStyleLbl="alignAccFollowNode1" presStyleIdx="3" presStyleCnt="4" custScaleX="98973" custScaleY="171447">
        <dgm:presLayoutVars>
          <dgm:chMax val="0"/>
          <dgm:bulletEnabled val="1"/>
        </dgm:presLayoutVars>
      </dgm:prSet>
      <dgm:spPr/>
    </dgm:pt>
  </dgm:ptLst>
  <dgm:cxnLst>
    <dgm:cxn modelId="{C27F8805-737C-3B48-9B8C-1A7265451F5C}" type="presOf" srcId="{022E0863-7C5B-4248-A38E-1C454C4790C6}" destId="{0811B929-E516-5443-B0F5-EC0B30A47FDB}" srcOrd="0" destOrd="0" presId="urn:microsoft.com/office/officeart/2005/8/layout/lProcess1"/>
    <dgm:cxn modelId="{D7E2110E-AF45-954A-9639-FEC8D9AE8F71}" srcId="{022E0863-7C5B-4248-A38E-1C454C4790C6}" destId="{6AE17495-F142-F346-8094-6C147A6707E7}" srcOrd="0" destOrd="0" parTransId="{32AEB28B-C998-1E4F-B5FF-E6C9BADBC012}" sibTransId="{468E7CD9-0A07-434E-9677-5FEE2DBBE9CE}"/>
    <dgm:cxn modelId="{3E30CE0F-6139-0B46-9054-692C2CBF6226}" type="presOf" srcId="{7AF86266-B030-5F47-A49F-D00BC31FE007}" destId="{70DA93BB-D5B7-C048-B918-81E67A7815CD}" srcOrd="0" destOrd="0" presId="urn:microsoft.com/office/officeart/2005/8/layout/lProcess1"/>
    <dgm:cxn modelId="{33050318-68E3-4441-B955-3EA40DD87CE2}" type="presOf" srcId="{1CB47A35-D296-474F-9F2A-12475FBF3F49}" destId="{59333D82-04E3-344E-9F6D-7A52667AD3BD}" srcOrd="0" destOrd="0" presId="urn:microsoft.com/office/officeart/2005/8/layout/lProcess1"/>
    <dgm:cxn modelId="{4640FF1F-F6E7-1D48-968A-AEDCBD615C28}" type="presOf" srcId="{AF8DD8FA-32BB-C04B-A3C9-B425357390F4}" destId="{E7C7B2B5-6455-8040-824D-D654BFFEB931}" srcOrd="0" destOrd="0" presId="urn:microsoft.com/office/officeart/2005/8/layout/lProcess1"/>
    <dgm:cxn modelId="{774F172D-50A2-4E4F-829A-D265696A072E}" type="presOf" srcId="{468E7CD9-0A07-434E-9677-5FEE2DBBE9CE}" destId="{2D23DC65-2635-7547-AB3F-AED6672AFFE6}" srcOrd="0" destOrd="0" presId="urn:microsoft.com/office/officeart/2005/8/layout/lProcess1"/>
    <dgm:cxn modelId="{E35B0638-21BA-0D41-B96E-4D1A995150A6}" srcId="{AF8DD8FA-32BB-C04B-A3C9-B425357390F4}" destId="{1CB47A35-D296-474F-9F2A-12475FBF3F49}" srcOrd="1" destOrd="0" parTransId="{077B61D2-8416-D941-AC08-840B5E56B829}" sibTransId="{FCAF96B8-3776-B644-986A-46F0D2116D2D}"/>
    <dgm:cxn modelId="{5F55AE5C-17F5-8946-8F72-782A769FF4AE}" type="presOf" srcId="{1254B9F7-30E4-BF4C-82CD-92ECBA4D42F5}" destId="{B3C789D7-F7F9-6047-9980-E16EE5BCCF23}" srcOrd="0" destOrd="0" presId="urn:microsoft.com/office/officeart/2005/8/layout/lProcess1"/>
    <dgm:cxn modelId="{E0041346-089F-0546-A6A1-C9981E147A83}" type="presOf" srcId="{96131DBC-98E5-8945-BCB4-D926D0E876DC}" destId="{4A68EEB7-D5C7-EF47-A954-BD8607821E05}" srcOrd="0" destOrd="0" presId="urn:microsoft.com/office/officeart/2005/8/layout/lProcess1"/>
    <dgm:cxn modelId="{C6B75648-336C-4B47-94B9-E6606F081175}" type="presOf" srcId="{D9CBD3A3-7A39-D04F-A71A-3B55DC0FFD3F}" destId="{23FB0AB2-D708-C74D-9705-EFCC30F8BF72}" srcOrd="0" destOrd="0" presId="urn:microsoft.com/office/officeart/2005/8/layout/lProcess1"/>
    <dgm:cxn modelId="{B26C774C-3363-394C-B1A3-B0A92DA5ACD8}" type="presOf" srcId="{6AE17495-F142-F346-8094-6C147A6707E7}" destId="{3142DD91-2917-CC41-9BFA-CF928F5CC795}" srcOrd="0" destOrd="0" presId="urn:microsoft.com/office/officeart/2005/8/layout/lProcess1"/>
    <dgm:cxn modelId="{4818DB8F-C60E-E24A-9760-A40A254BC7C8}" srcId="{1CB47A35-D296-474F-9F2A-12475FBF3F49}" destId="{7AF86266-B030-5F47-A49F-D00BC31FE007}" srcOrd="1" destOrd="0" parTransId="{22537051-1FB0-F248-88C0-45F3927C242E}" sibTransId="{20C440D0-917C-174E-AD6D-E5FEECA5BFED}"/>
    <dgm:cxn modelId="{55B18C96-A208-9447-9965-C6CF64ECF29D}" type="presOf" srcId="{32AEB28B-C998-1E4F-B5FF-E6C9BADBC012}" destId="{D31FB0BD-CB04-3C41-B317-3A5187E6AE93}" srcOrd="0" destOrd="0" presId="urn:microsoft.com/office/officeart/2005/8/layout/lProcess1"/>
    <dgm:cxn modelId="{3AA1BA99-3013-FC45-9C35-CD1432E2E0EB}" type="presOf" srcId="{1213F169-EDA0-EB47-9992-BF7B571275AC}" destId="{7F36AA80-5C05-2F49-B7E9-B7C655619CE6}" srcOrd="0" destOrd="0" presId="urn:microsoft.com/office/officeart/2005/8/layout/lProcess1"/>
    <dgm:cxn modelId="{3CD200A9-41BA-FC43-B7AC-70779D9557BE}" srcId="{022E0863-7C5B-4248-A38E-1C454C4790C6}" destId="{96131DBC-98E5-8945-BCB4-D926D0E876DC}" srcOrd="1" destOrd="0" parTransId="{94E4766F-2C8C-E54F-B7B3-B2AE2E6AF669}" sibTransId="{8064DA95-FA67-C54D-8E8E-246B9DAC3EEE}"/>
    <dgm:cxn modelId="{07B4E7E5-1C74-E042-956D-3A0D8EEB47E5}" srcId="{AF8DD8FA-32BB-C04B-A3C9-B425357390F4}" destId="{022E0863-7C5B-4248-A38E-1C454C4790C6}" srcOrd="0" destOrd="0" parTransId="{2E97AE6D-A917-9E44-A214-0770A4EFCB56}" sibTransId="{391462BD-0051-DC4B-BE07-8562636C7355}"/>
    <dgm:cxn modelId="{95F9B1E9-EED2-CD49-A041-14AB5856ECDA}" srcId="{1CB47A35-D296-474F-9F2A-12475FBF3F49}" destId="{1213F169-EDA0-EB47-9992-BF7B571275AC}" srcOrd="0" destOrd="0" parTransId="{D9CBD3A3-7A39-D04F-A71A-3B55DC0FFD3F}" sibTransId="{1254B9F7-30E4-BF4C-82CD-92ECBA4D42F5}"/>
    <dgm:cxn modelId="{21C8EFFC-835B-EB4A-AB58-0D7F3532F4F0}" type="presParOf" srcId="{E7C7B2B5-6455-8040-824D-D654BFFEB931}" destId="{E4E6EE3A-7ADE-B64E-8DDE-E0C29C0824CE}" srcOrd="0" destOrd="0" presId="urn:microsoft.com/office/officeart/2005/8/layout/lProcess1"/>
    <dgm:cxn modelId="{FE0A81CE-198F-0947-866B-F34FBE9C5398}" type="presParOf" srcId="{E4E6EE3A-7ADE-B64E-8DDE-E0C29C0824CE}" destId="{0811B929-E516-5443-B0F5-EC0B30A47FDB}" srcOrd="0" destOrd="0" presId="urn:microsoft.com/office/officeart/2005/8/layout/lProcess1"/>
    <dgm:cxn modelId="{033C4FCF-C2E3-1D41-8B2C-2C38C24D1D9B}" type="presParOf" srcId="{E4E6EE3A-7ADE-B64E-8DDE-E0C29C0824CE}" destId="{D31FB0BD-CB04-3C41-B317-3A5187E6AE93}" srcOrd="1" destOrd="0" presId="urn:microsoft.com/office/officeart/2005/8/layout/lProcess1"/>
    <dgm:cxn modelId="{B98122DB-1F05-D044-8B4F-0B8251C65443}" type="presParOf" srcId="{E4E6EE3A-7ADE-B64E-8DDE-E0C29C0824CE}" destId="{3142DD91-2917-CC41-9BFA-CF928F5CC795}" srcOrd="2" destOrd="0" presId="urn:microsoft.com/office/officeart/2005/8/layout/lProcess1"/>
    <dgm:cxn modelId="{0530D7BD-DE73-F047-80D3-0963A3DB529C}" type="presParOf" srcId="{E4E6EE3A-7ADE-B64E-8DDE-E0C29C0824CE}" destId="{2D23DC65-2635-7547-AB3F-AED6672AFFE6}" srcOrd="3" destOrd="0" presId="urn:microsoft.com/office/officeart/2005/8/layout/lProcess1"/>
    <dgm:cxn modelId="{7F3F0F82-FBFB-1549-9436-FEE63464B7DA}" type="presParOf" srcId="{E4E6EE3A-7ADE-B64E-8DDE-E0C29C0824CE}" destId="{4A68EEB7-D5C7-EF47-A954-BD8607821E05}" srcOrd="4" destOrd="0" presId="urn:microsoft.com/office/officeart/2005/8/layout/lProcess1"/>
    <dgm:cxn modelId="{48189F65-9AC9-1842-9021-1DA9968AF5A5}" type="presParOf" srcId="{E7C7B2B5-6455-8040-824D-D654BFFEB931}" destId="{F2FC77B0-0C49-5C4A-9569-70B77E8CC044}" srcOrd="1" destOrd="0" presId="urn:microsoft.com/office/officeart/2005/8/layout/lProcess1"/>
    <dgm:cxn modelId="{88F6AECC-349B-0949-B204-92E4A70F306D}" type="presParOf" srcId="{E7C7B2B5-6455-8040-824D-D654BFFEB931}" destId="{40B8AF06-51F8-2445-91E5-963B915B6C20}" srcOrd="2" destOrd="0" presId="urn:microsoft.com/office/officeart/2005/8/layout/lProcess1"/>
    <dgm:cxn modelId="{996146F2-DE2B-3342-9C54-C93CB7A75F0A}" type="presParOf" srcId="{40B8AF06-51F8-2445-91E5-963B915B6C20}" destId="{59333D82-04E3-344E-9F6D-7A52667AD3BD}" srcOrd="0" destOrd="0" presId="urn:microsoft.com/office/officeart/2005/8/layout/lProcess1"/>
    <dgm:cxn modelId="{E0AA1F7D-0319-6E45-8F4B-3D5D0BD02F18}" type="presParOf" srcId="{40B8AF06-51F8-2445-91E5-963B915B6C20}" destId="{23FB0AB2-D708-C74D-9705-EFCC30F8BF72}" srcOrd="1" destOrd="0" presId="urn:microsoft.com/office/officeart/2005/8/layout/lProcess1"/>
    <dgm:cxn modelId="{B84C78E1-C430-B241-A285-55AF1B976296}" type="presParOf" srcId="{40B8AF06-51F8-2445-91E5-963B915B6C20}" destId="{7F36AA80-5C05-2F49-B7E9-B7C655619CE6}" srcOrd="2" destOrd="0" presId="urn:microsoft.com/office/officeart/2005/8/layout/lProcess1"/>
    <dgm:cxn modelId="{4E672A77-DE3A-D947-95ED-A28F976F268E}" type="presParOf" srcId="{40B8AF06-51F8-2445-91E5-963B915B6C20}" destId="{B3C789D7-F7F9-6047-9980-E16EE5BCCF23}" srcOrd="3" destOrd="0" presId="urn:microsoft.com/office/officeart/2005/8/layout/lProcess1"/>
    <dgm:cxn modelId="{1E01FE6C-F0E5-574B-A5D7-756D56E97FFE}" type="presParOf" srcId="{40B8AF06-51F8-2445-91E5-963B915B6C20}" destId="{70DA93BB-D5B7-C048-B918-81E67A7815CD}" srcOrd="4" destOrd="0" presId="urn:microsoft.com/office/officeart/2005/8/layout/l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7650EC2-3906-EE4D-99B6-52E8505A13EA}" type="doc">
      <dgm:prSet loTypeId="urn:microsoft.com/office/officeart/2005/8/layout/hProcess11" loCatId="process" qsTypeId="urn:microsoft.com/office/officeart/2005/8/quickstyle/simple4" qsCatId="simple" csTypeId="urn:microsoft.com/office/officeart/2005/8/colors/accent1_2" csCatId="accent1" phldr="1"/>
      <dgm:spPr/>
      <dgm:t>
        <a:bodyPr/>
        <a:lstStyle/>
        <a:p>
          <a:endParaRPr lang="en-US"/>
        </a:p>
      </dgm:t>
    </dgm:pt>
    <dgm:pt modelId="{5B6B42DC-180D-2C44-9DFE-621EB3A413E3}">
      <dgm:prSet/>
      <dgm:spPr/>
      <dgm:t>
        <a:bodyPr/>
        <a:lstStyle/>
        <a:p>
          <a:pPr rtl="0"/>
          <a:r>
            <a:rPr lang="en-US" dirty="0"/>
            <a:t>When a block of data is retrieved and placed in the cache not only the desired word but also some number of adjacent words are retrieved</a:t>
          </a:r>
        </a:p>
      </dgm:t>
    </dgm:pt>
    <dgm:pt modelId="{79853258-A707-244A-8DC0-2A5919944FA8}" type="parTrans" cxnId="{4EB596E6-A252-1B44-BE4C-ED417B2E3407}">
      <dgm:prSet/>
      <dgm:spPr/>
      <dgm:t>
        <a:bodyPr/>
        <a:lstStyle/>
        <a:p>
          <a:endParaRPr lang="en-US"/>
        </a:p>
      </dgm:t>
    </dgm:pt>
    <dgm:pt modelId="{45D4D0F6-B95E-FC41-B725-24925D1EBB4A}" type="sibTrans" cxnId="{4EB596E6-A252-1B44-BE4C-ED417B2E3407}">
      <dgm:prSet/>
      <dgm:spPr/>
      <dgm:t>
        <a:bodyPr/>
        <a:lstStyle/>
        <a:p>
          <a:endParaRPr lang="en-US"/>
        </a:p>
      </dgm:t>
    </dgm:pt>
    <dgm:pt modelId="{7E4B0266-2C09-4B42-84DD-77F3BF44AA33}">
      <dgm:prSet/>
      <dgm:spPr/>
      <dgm:t>
        <a:bodyPr/>
        <a:lstStyle/>
        <a:p>
          <a:pPr rtl="0"/>
          <a:r>
            <a:rPr lang="en-US" dirty="0"/>
            <a:t>As the block size increases the hit ratio will at first increase because of the principle of locality</a:t>
          </a:r>
        </a:p>
      </dgm:t>
    </dgm:pt>
    <dgm:pt modelId="{B2DE85CC-8698-0A49-AC3A-F39A0D1AD37B}" type="parTrans" cxnId="{A9826430-0010-1143-A8E6-9C1D0B5CAC8E}">
      <dgm:prSet/>
      <dgm:spPr/>
      <dgm:t>
        <a:bodyPr/>
        <a:lstStyle/>
        <a:p>
          <a:endParaRPr lang="en-US"/>
        </a:p>
      </dgm:t>
    </dgm:pt>
    <dgm:pt modelId="{AC1784D6-D722-A44D-9F6B-F8A88CECCAC0}" type="sibTrans" cxnId="{A9826430-0010-1143-A8E6-9C1D0B5CAC8E}">
      <dgm:prSet/>
      <dgm:spPr/>
      <dgm:t>
        <a:bodyPr/>
        <a:lstStyle/>
        <a:p>
          <a:endParaRPr lang="en-US"/>
        </a:p>
      </dgm:t>
    </dgm:pt>
    <dgm:pt modelId="{6D4E4D78-7E0E-CB4B-BF2A-942DFF8A9079}">
      <dgm:prSet/>
      <dgm:spPr/>
      <dgm:t>
        <a:bodyPr/>
        <a:lstStyle/>
        <a:p>
          <a:pPr rtl="0"/>
          <a:r>
            <a:rPr lang="en-US" dirty="0"/>
            <a:t>As the block size increases more useful data are brought into the cache</a:t>
          </a:r>
        </a:p>
      </dgm:t>
    </dgm:pt>
    <dgm:pt modelId="{F6B70ABC-BA85-7E4E-9780-816FB53EFF37}" type="parTrans" cxnId="{3CE94B4C-BB8E-0646-9CBA-9B3899C2D6DE}">
      <dgm:prSet/>
      <dgm:spPr/>
      <dgm:t>
        <a:bodyPr/>
        <a:lstStyle/>
        <a:p>
          <a:endParaRPr lang="en-US"/>
        </a:p>
      </dgm:t>
    </dgm:pt>
    <dgm:pt modelId="{E466F655-C131-5F49-A04F-F20B04EB95D6}" type="sibTrans" cxnId="{3CE94B4C-BB8E-0646-9CBA-9B3899C2D6DE}">
      <dgm:prSet/>
      <dgm:spPr/>
      <dgm:t>
        <a:bodyPr/>
        <a:lstStyle/>
        <a:p>
          <a:endParaRPr lang="en-US"/>
        </a:p>
      </dgm:t>
    </dgm:pt>
    <dgm:pt modelId="{CC2A14A7-D578-EF4F-957C-71E2D8CD49CE}">
      <dgm:prSet/>
      <dgm:spPr/>
      <dgm:t>
        <a:bodyPr/>
        <a:lstStyle/>
        <a:p>
          <a:pPr rtl="0"/>
          <a:r>
            <a:rPr lang="en-US" dirty="0"/>
            <a:t>The hit ratio will begin to decrease as the block becomes bigger and the probability of using the newly fetched information becomes less than the probability of reusing the information that has to be replaced</a:t>
          </a:r>
        </a:p>
      </dgm:t>
    </dgm:pt>
    <dgm:pt modelId="{663FB13C-CAE1-114E-8144-1A1B85492C8D}" type="parTrans" cxnId="{DB6F3B08-DC87-A540-8327-31699B875EB7}">
      <dgm:prSet/>
      <dgm:spPr/>
      <dgm:t>
        <a:bodyPr/>
        <a:lstStyle/>
        <a:p>
          <a:endParaRPr lang="en-US"/>
        </a:p>
      </dgm:t>
    </dgm:pt>
    <dgm:pt modelId="{734AC39B-C291-1044-9103-3061DBE159B8}" type="sibTrans" cxnId="{DB6F3B08-DC87-A540-8327-31699B875EB7}">
      <dgm:prSet/>
      <dgm:spPr/>
      <dgm:t>
        <a:bodyPr/>
        <a:lstStyle/>
        <a:p>
          <a:endParaRPr lang="en-US"/>
        </a:p>
      </dgm:t>
    </dgm:pt>
    <dgm:pt modelId="{20D4E23A-A8C0-A64F-83DC-F2A8EAB7F4CD}">
      <dgm:prSet/>
      <dgm:spPr/>
      <dgm:t>
        <a:bodyPr/>
        <a:lstStyle/>
        <a:p>
          <a:pPr rtl="0"/>
          <a:r>
            <a:rPr lang="en-US" dirty="0"/>
            <a:t>Two specific effects come into play:</a:t>
          </a:r>
        </a:p>
      </dgm:t>
    </dgm:pt>
    <dgm:pt modelId="{ED2AA20C-3ACF-A948-9954-9C9BE02CD2F6}" type="parTrans" cxnId="{3CD89C6C-0A2A-1742-9032-7902D3D24ED9}">
      <dgm:prSet/>
      <dgm:spPr/>
      <dgm:t>
        <a:bodyPr/>
        <a:lstStyle/>
        <a:p>
          <a:endParaRPr lang="en-US"/>
        </a:p>
      </dgm:t>
    </dgm:pt>
    <dgm:pt modelId="{02D8CFC9-ECAC-574C-8D5A-0109EA6B2347}" type="sibTrans" cxnId="{3CD89C6C-0A2A-1742-9032-7902D3D24ED9}">
      <dgm:prSet/>
      <dgm:spPr/>
      <dgm:t>
        <a:bodyPr/>
        <a:lstStyle/>
        <a:p>
          <a:endParaRPr lang="en-US"/>
        </a:p>
      </dgm:t>
    </dgm:pt>
    <dgm:pt modelId="{13ABDB85-1AA7-8A4F-9B86-A67B203C6F4E}">
      <dgm:prSet/>
      <dgm:spPr/>
      <dgm:t>
        <a:bodyPr/>
        <a:lstStyle/>
        <a:p>
          <a:pPr rtl="0"/>
          <a:r>
            <a:rPr lang="en-US" dirty="0"/>
            <a:t>Larger blocks reduce the number of blocks that fit into a cache</a:t>
          </a:r>
        </a:p>
      </dgm:t>
    </dgm:pt>
    <dgm:pt modelId="{5C2C4B71-AFED-B04E-80D7-F42C9FFC1698}" type="parTrans" cxnId="{2AA411CA-447E-F14A-8153-EFB312396FCA}">
      <dgm:prSet/>
      <dgm:spPr/>
      <dgm:t>
        <a:bodyPr/>
        <a:lstStyle/>
        <a:p>
          <a:endParaRPr lang="en-US"/>
        </a:p>
      </dgm:t>
    </dgm:pt>
    <dgm:pt modelId="{404F7357-1746-CA47-8763-050B64A19C54}" type="sibTrans" cxnId="{2AA411CA-447E-F14A-8153-EFB312396FCA}">
      <dgm:prSet/>
      <dgm:spPr/>
      <dgm:t>
        <a:bodyPr/>
        <a:lstStyle/>
        <a:p>
          <a:endParaRPr lang="en-US"/>
        </a:p>
      </dgm:t>
    </dgm:pt>
    <dgm:pt modelId="{9AACB277-EEDE-6E44-8EA9-24A915619A59}">
      <dgm:prSet/>
      <dgm:spPr/>
      <dgm:t>
        <a:bodyPr/>
        <a:lstStyle/>
        <a:p>
          <a:pPr rtl="0"/>
          <a:r>
            <a:rPr lang="en-GB" dirty="0"/>
            <a:t>As a block becomes larger each additional word is farther from the requested word</a:t>
          </a:r>
        </a:p>
      </dgm:t>
    </dgm:pt>
    <dgm:pt modelId="{FA4FA404-3EA5-3645-9B41-C76B1C515D87}" type="parTrans" cxnId="{7857E002-1908-4844-82CE-546EB08AF9C2}">
      <dgm:prSet/>
      <dgm:spPr/>
      <dgm:t>
        <a:bodyPr/>
        <a:lstStyle/>
        <a:p>
          <a:endParaRPr lang="en-US"/>
        </a:p>
      </dgm:t>
    </dgm:pt>
    <dgm:pt modelId="{9F7F01B0-F245-E94E-9C9E-800533E82E2E}" type="sibTrans" cxnId="{7857E002-1908-4844-82CE-546EB08AF9C2}">
      <dgm:prSet/>
      <dgm:spPr/>
      <dgm:t>
        <a:bodyPr/>
        <a:lstStyle/>
        <a:p>
          <a:endParaRPr lang="en-US"/>
        </a:p>
      </dgm:t>
    </dgm:pt>
    <dgm:pt modelId="{F199CCFF-B029-CE4A-86B7-ED578FD9114D}" type="pres">
      <dgm:prSet presAssocID="{17650EC2-3906-EE4D-99B6-52E8505A13EA}" presName="Name0" presStyleCnt="0">
        <dgm:presLayoutVars>
          <dgm:dir/>
          <dgm:resizeHandles val="exact"/>
        </dgm:presLayoutVars>
      </dgm:prSet>
      <dgm:spPr/>
    </dgm:pt>
    <dgm:pt modelId="{04A98750-A22E-E144-85E8-F4570D51A474}" type="pres">
      <dgm:prSet presAssocID="{17650EC2-3906-EE4D-99B6-52E8505A13EA}" presName="arrow" presStyleLbl="bgShp" presStyleIdx="0" presStyleCnt="1"/>
      <dgm:spPr>
        <a:ln>
          <a:solidFill>
            <a:schemeClr val="accent3"/>
          </a:solidFill>
        </a:ln>
      </dgm:spPr>
    </dgm:pt>
    <dgm:pt modelId="{E29933DD-14FF-D646-9182-AF0745E36C6B}" type="pres">
      <dgm:prSet presAssocID="{17650EC2-3906-EE4D-99B6-52E8505A13EA}" presName="points" presStyleCnt="0"/>
      <dgm:spPr/>
    </dgm:pt>
    <dgm:pt modelId="{9F4561B0-FB1D-E849-A924-AF550FF61B19}" type="pres">
      <dgm:prSet presAssocID="{5B6B42DC-180D-2C44-9DFE-621EB3A413E3}" presName="compositeA" presStyleCnt="0"/>
      <dgm:spPr/>
    </dgm:pt>
    <dgm:pt modelId="{57FE2081-BE33-2C4A-891E-2BB614041C39}" type="pres">
      <dgm:prSet presAssocID="{5B6B42DC-180D-2C44-9DFE-621EB3A413E3}" presName="textA" presStyleLbl="revTx" presStyleIdx="0" presStyleCnt="5">
        <dgm:presLayoutVars>
          <dgm:bulletEnabled val="1"/>
        </dgm:presLayoutVars>
      </dgm:prSet>
      <dgm:spPr/>
    </dgm:pt>
    <dgm:pt modelId="{097B1AA5-F856-8742-B675-F1FF43B6838A}" type="pres">
      <dgm:prSet presAssocID="{5B6B42DC-180D-2C44-9DFE-621EB3A413E3}" presName="circleA" presStyleLbl="node1" presStyleIdx="0" presStyleCnt="5" custLinFactNeighborX="21495" custLinFactNeighborY="-2941"/>
      <dgm:spPr>
        <a:solidFill>
          <a:schemeClr val="accent4"/>
        </a:solidFill>
        <a:ln>
          <a:solidFill>
            <a:schemeClr val="accent4"/>
          </a:solidFill>
        </a:ln>
      </dgm:spPr>
    </dgm:pt>
    <dgm:pt modelId="{7C50CEA0-FBF5-654C-A27E-2CC490527C99}" type="pres">
      <dgm:prSet presAssocID="{5B6B42DC-180D-2C44-9DFE-621EB3A413E3}" presName="spaceA" presStyleCnt="0"/>
      <dgm:spPr/>
    </dgm:pt>
    <dgm:pt modelId="{05917DBA-1291-8E48-AFEC-0533D1075C36}" type="pres">
      <dgm:prSet presAssocID="{45D4D0F6-B95E-FC41-B725-24925D1EBB4A}" presName="space" presStyleCnt="0"/>
      <dgm:spPr/>
    </dgm:pt>
    <dgm:pt modelId="{23ABF949-F6B5-4B42-BDC1-CE64B6127029}" type="pres">
      <dgm:prSet presAssocID="{7E4B0266-2C09-4B42-84DD-77F3BF44AA33}" presName="compositeB" presStyleCnt="0"/>
      <dgm:spPr/>
    </dgm:pt>
    <dgm:pt modelId="{396BDE89-FCC1-E541-9ADE-A4D83F72FFEA}" type="pres">
      <dgm:prSet presAssocID="{7E4B0266-2C09-4B42-84DD-77F3BF44AA33}" presName="textB" presStyleLbl="revTx" presStyleIdx="1" presStyleCnt="5">
        <dgm:presLayoutVars>
          <dgm:bulletEnabled val="1"/>
        </dgm:presLayoutVars>
      </dgm:prSet>
      <dgm:spPr/>
    </dgm:pt>
    <dgm:pt modelId="{9F37F097-1721-134F-83A5-6A4E0CCF062D}" type="pres">
      <dgm:prSet presAssocID="{7E4B0266-2C09-4B42-84DD-77F3BF44AA33}" presName="circleB" presStyleLbl="node1" presStyleIdx="1" presStyleCnt="5"/>
      <dgm:spPr>
        <a:solidFill>
          <a:schemeClr val="accent3"/>
        </a:solidFill>
        <a:ln>
          <a:solidFill>
            <a:schemeClr val="accent3"/>
          </a:solidFill>
        </a:ln>
      </dgm:spPr>
    </dgm:pt>
    <dgm:pt modelId="{FBD1F262-0290-9E4F-89DC-4C5F47E8D4E6}" type="pres">
      <dgm:prSet presAssocID="{7E4B0266-2C09-4B42-84DD-77F3BF44AA33}" presName="spaceB" presStyleCnt="0"/>
      <dgm:spPr/>
    </dgm:pt>
    <dgm:pt modelId="{B90B3353-0660-EF44-9D1B-0C1FCFF2EDC7}" type="pres">
      <dgm:prSet presAssocID="{AC1784D6-D722-A44D-9F6B-F8A88CECCAC0}" presName="space" presStyleCnt="0"/>
      <dgm:spPr/>
    </dgm:pt>
    <dgm:pt modelId="{53B4EC22-9CD5-7845-97BE-AB34A1C7133A}" type="pres">
      <dgm:prSet presAssocID="{6D4E4D78-7E0E-CB4B-BF2A-942DFF8A9079}" presName="compositeA" presStyleCnt="0"/>
      <dgm:spPr/>
    </dgm:pt>
    <dgm:pt modelId="{68450F65-B7D1-C442-9387-26EE68DE0405}" type="pres">
      <dgm:prSet presAssocID="{6D4E4D78-7E0E-CB4B-BF2A-942DFF8A9079}" presName="textA" presStyleLbl="revTx" presStyleIdx="2" presStyleCnt="5">
        <dgm:presLayoutVars>
          <dgm:bulletEnabled val="1"/>
        </dgm:presLayoutVars>
      </dgm:prSet>
      <dgm:spPr/>
    </dgm:pt>
    <dgm:pt modelId="{B4780650-EFE4-A94C-974F-2DDEC86E194B}" type="pres">
      <dgm:prSet presAssocID="{6D4E4D78-7E0E-CB4B-BF2A-942DFF8A9079}" presName="circleA" presStyleLbl="node1" presStyleIdx="2" presStyleCnt="5"/>
      <dgm:spPr>
        <a:ln>
          <a:solidFill>
            <a:schemeClr val="accent1"/>
          </a:solidFill>
        </a:ln>
      </dgm:spPr>
    </dgm:pt>
    <dgm:pt modelId="{EFEB2126-D80B-D446-B5FA-29DEFA5AEBF6}" type="pres">
      <dgm:prSet presAssocID="{6D4E4D78-7E0E-CB4B-BF2A-942DFF8A9079}" presName="spaceA" presStyleCnt="0"/>
      <dgm:spPr/>
    </dgm:pt>
    <dgm:pt modelId="{B18B6DB3-0787-274A-AA97-5AD6B8B4B260}" type="pres">
      <dgm:prSet presAssocID="{E466F655-C131-5F49-A04F-F20B04EB95D6}" presName="space" presStyleCnt="0"/>
      <dgm:spPr/>
    </dgm:pt>
    <dgm:pt modelId="{6F60F3E6-B141-1B45-AD58-1956E8B219C6}" type="pres">
      <dgm:prSet presAssocID="{CC2A14A7-D578-EF4F-957C-71E2D8CD49CE}" presName="compositeB" presStyleCnt="0"/>
      <dgm:spPr/>
    </dgm:pt>
    <dgm:pt modelId="{AECA710D-D355-E646-A7BB-EB328F5C2643}" type="pres">
      <dgm:prSet presAssocID="{CC2A14A7-D578-EF4F-957C-71E2D8CD49CE}" presName="textB" presStyleLbl="revTx" presStyleIdx="3" presStyleCnt="5">
        <dgm:presLayoutVars>
          <dgm:bulletEnabled val="1"/>
        </dgm:presLayoutVars>
      </dgm:prSet>
      <dgm:spPr/>
    </dgm:pt>
    <dgm:pt modelId="{601860E8-A992-8F42-AA96-D113C1174D42}" type="pres">
      <dgm:prSet presAssocID="{CC2A14A7-D578-EF4F-957C-71E2D8CD49CE}" presName="circleB" presStyleLbl="node1" presStyleIdx="3" presStyleCnt="5"/>
      <dgm:spPr>
        <a:solidFill>
          <a:schemeClr val="accent3"/>
        </a:solidFill>
        <a:ln>
          <a:solidFill>
            <a:schemeClr val="accent3"/>
          </a:solidFill>
        </a:ln>
      </dgm:spPr>
    </dgm:pt>
    <dgm:pt modelId="{578AEAA6-9D49-0745-B77B-68013B13807B}" type="pres">
      <dgm:prSet presAssocID="{CC2A14A7-D578-EF4F-957C-71E2D8CD49CE}" presName="spaceB" presStyleCnt="0"/>
      <dgm:spPr/>
    </dgm:pt>
    <dgm:pt modelId="{9A0895CD-09BB-EF46-A7BD-0F9B39417ADA}" type="pres">
      <dgm:prSet presAssocID="{734AC39B-C291-1044-9103-3061DBE159B8}" presName="space" presStyleCnt="0"/>
      <dgm:spPr/>
    </dgm:pt>
    <dgm:pt modelId="{02705322-08FA-CA44-9F93-297329281E34}" type="pres">
      <dgm:prSet presAssocID="{20D4E23A-A8C0-A64F-83DC-F2A8EAB7F4CD}" presName="compositeA" presStyleCnt="0"/>
      <dgm:spPr/>
    </dgm:pt>
    <dgm:pt modelId="{4F7426FF-C59C-8C4E-BCA5-97FDAC08690A}" type="pres">
      <dgm:prSet presAssocID="{20D4E23A-A8C0-A64F-83DC-F2A8EAB7F4CD}" presName="textA" presStyleLbl="revTx" presStyleIdx="4" presStyleCnt="5" custScaleX="114640" custLinFactNeighborX="-23950" custLinFactNeighborY="-2941">
        <dgm:presLayoutVars>
          <dgm:bulletEnabled val="1"/>
        </dgm:presLayoutVars>
      </dgm:prSet>
      <dgm:spPr/>
    </dgm:pt>
    <dgm:pt modelId="{C10A1FA9-FE59-1849-8BB4-2C6ADF800F55}" type="pres">
      <dgm:prSet presAssocID="{20D4E23A-A8C0-A64F-83DC-F2A8EAB7F4CD}" presName="circleA" presStyleLbl="node1" presStyleIdx="4" presStyleCnt="5" custLinFactNeighborX="-37226" custLinFactNeighborY="-2941"/>
      <dgm:spPr>
        <a:solidFill>
          <a:schemeClr val="accent4"/>
        </a:solidFill>
        <a:ln>
          <a:solidFill>
            <a:schemeClr val="accent4"/>
          </a:solidFill>
        </a:ln>
      </dgm:spPr>
    </dgm:pt>
    <dgm:pt modelId="{F977441F-F26B-204C-B0AF-9866F7BC5CF9}" type="pres">
      <dgm:prSet presAssocID="{20D4E23A-A8C0-A64F-83DC-F2A8EAB7F4CD}" presName="spaceA" presStyleCnt="0"/>
      <dgm:spPr/>
    </dgm:pt>
  </dgm:ptLst>
  <dgm:cxnLst>
    <dgm:cxn modelId="{7857E002-1908-4844-82CE-546EB08AF9C2}" srcId="{20D4E23A-A8C0-A64F-83DC-F2A8EAB7F4CD}" destId="{9AACB277-EEDE-6E44-8EA9-24A915619A59}" srcOrd="1" destOrd="0" parTransId="{FA4FA404-3EA5-3645-9B41-C76B1C515D87}" sibTransId="{9F7F01B0-F245-E94E-9C9E-800533E82E2E}"/>
    <dgm:cxn modelId="{DB6F3B08-DC87-A540-8327-31699B875EB7}" srcId="{17650EC2-3906-EE4D-99B6-52E8505A13EA}" destId="{CC2A14A7-D578-EF4F-957C-71E2D8CD49CE}" srcOrd="3" destOrd="0" parTransId="{663FB13C-CAE1-114E-8144-1A1B85492C8D}" sibTransId="{734AC39B-C291-1044-9103-3061DBE159B8}"/>
    <dgm:cxn modelId="{918EB52C-3781-1642-AB7F-F7F85A669759}" type="presOf" srcId="{9AACB277-EEDE-6E44-8EA9-24A915619A59}" destId="{4F7426FF-C59C-8C4E-BCA5-97FDAC08690A}" srcOrd="0" destOrd="2" presId="urn:microsoft.com/office/officeart/2005/8/layout/hProcess11"/>
    <dgm:cxn modelId="{A9826430-0010-1143-A8E6-9C1D0B5CAC8E}" srcId="{17650EC2-3906-EE4D-99B6-52E8505A13EA}" destId="{7E4B0266-2C09-4B42-84DD-77F3BF44AA33}" srcOrd="1" destOrd="0" parTransId="{B2DE85CC-8698-0A49-AC3A-F39A0D1AD37B}" sibTransId="{AC1784D6-D722-A44D-9F6B-F8A88CECCAC0}"/>
    <dgm:cxn modelId="{3CE94B4C-BB8E-0646-9CBA-9B3899C2D6DE}" srcId="{17650EC2-3906-EE4D-99B6-52E8505A13EA}" destId="{6D4E4D78-7E0E-CB4B-BF2A-942DFF8A9079}" srcOrd="2" destOrd="0" parTransId="{F6B70ABC-BA85-7E4E-9780-816FB53EFF37}" sibTransId="{E466F655-C131-5F49-A04F-F20B04EB95D6}"/>
    <dgm:cxn modelId="{3CD89C6C-0A2A-1742-9032-7902D3D24ED9}" srcId="{17650EC2-3906-EE4D-99B6-52E8505A13EA}" destId="{20D4E23A-A8C0-A64F-83DC-F2A8EAB7F4CD}" srcOrd="4" destOrd="0" parTransId="{ED2AA20C-3ACF-A948-9954-9C9BE02CD2F6}" sibTransId="{02D8CFC9-ECAC-574C-8D5A-0109EA6B2347}"/>
    <dgm:cxn modelId="{943D786D-F021-7742-AC1E-F352812DF33A}" type="presOf" srcId="{5B6B42DC-180D-2C44-9DFE-621EB3A413E3}" destId="{57FE2081-BE33-2C4A-891E-2BB614041C39}" srcOrd="0" destOrd="0" presId="urn:microsoft.com/office/officeart/2005/8/layout/hProcess11"/>
    <dgm:cxn modelId="{FB62F87E-5F14-2548-B666-6831F8AAFC52}" type="presOf" srcId="{13ABDB85-1AA7-8A4F-9B86-A67B203C6F4E}" destId="{4F7426FF-C59C-8C4E-BCA5-97FDAC08690A}" srcOrd="0" destOrd="1" presId="urn:microsoft.com/office/officeart/2005/8/layout/hProcess11"/>
    <dgm:cxn modelId="{3DE05190-EE84-F543-9CD1-D6975C2CC94E}" type="presOf" srcId="{20D4E23A-A8C0-A64F-83DC-F2A8EAB7F4CD}" destId="{4F7426FF-C59C-8C4E-BCA5-97FDAC08690A}" srcOrd="0" destOrd="0" presId="urn:microsoft.com/office/officeart/2005/8/layout/hProcess11"/>
    <dgm:cxn modelId="{78442B91-2042-644C-B78D-2EF10D398BF0}" type="presOf" srcId="{17650EC2-3906-EE4D-99B6-52E8505A13EA}" destId="{F199CCFF-B029-CE4A-86B7-ED578FD9114D}" srcOrd="0" destOrd="0" presId="urn:microsoft.com/office/officeart/2005/8/layout/hProcess11"/>
    <dgm:cxn modelId="{FE75EA9E-6D68-3643-BFE0-D11D5A65005F}" type="presOf" srcId="{6D4E4D78-7E0E-CB4B-BF2A-942DFF8A9079}" destId="{68450F65-B7D1-C442-9387-26EE68DE0405}" srcOrd="0" destOrd="0" presId="urn:microsoft.com/office/officeart/2005/8/layout/hProcess11"/>
    <dgm:cxn modelId="{2AA411CA-447E-F14A-8153-EFB312396FCA}" srcId="{20D4E23A-A8C0-A64F-83DC-F2A8EAB7F4CD}" destId="{13ABDB85-1AA7-8A4F-9B86-A67B203C6F4E}" srcOrd="0" destOrd="0" parTransId="{5C2C4B71-AFED-B04E-80D7-F42C9FFC1698}" sibTransId="{404F7357-1746-CA47-8763-050B64A19C54}"/>
    <dgm:cxn modelId="{8B02F1D2-EBF0-FD4B-8449-0EF6FC27FE2E}" type="presOf" srcId="{CC2A14A7-D578-EF4F-957C-71E2D8CD49CE}" destId="{AECA710D-D355-E646-A7BB-EB328F5C2643}" srcOrd="0" destOrd="0" presId="urn:microsoft.com/office/officeart/2005/8/layout/hProcess11"/>
    <dgm:cxn modelId="{01EB26D8-B632-734B-9491-E6A79DB4FC19}" type="presOf" srcId="{7E4B0266-2C09-4B42-84DD-77F3BF44AA33}" destId="{396BDE89-FCC1-E541-9ADE-A4D83F72FFEA}" srcOrd="0" destOrd="0" presId="urn:microsoft.com/office/officeart/2005/8/layout/hProcess11"/>
    <dgm:cxn modelId="{4EB596E6-A252-1B44-BE4C-ED417B2E3407}" srcId="{17650EC2-3906-EE4D-99B6-52E8505A13EA}" destId="{5B6B42DC-180D-2C44-9DFE-621EB3A413E3}" srcOrd="0" destOrd="0" parTransId="{79853258-A707-244A-8DC0-2A5919944FA8}" sibTransId="{45D4D0F6-B95E-FC41-B725-24925D1EBB4A}"/>
    <dgm:cxn modelId="{42CE8864-B2B5-A24C-BE91-81F75814E37D}" type="presParOf" srcId="{F199CCFF-B029-CE4A-86B7-ED578FD9114D}" destId="{04A98750-A22E-E144-85E8-F4570D51A474}" srcOrd="0" destOrd="0" presId="urn:microsoft.com/office/officeart/2005/8/layout/hProcess11"/>
    <dgm:cxn modelId="{313CF6D9-6B3A-614D-994B-44CE57459543}" type="presParOf" srcId="{F199CCFF-B029-CE4A-86B7-ED578FD9114D}" destId="{E29933DD-14FF-D646-9182-AF0745E36C6B}" srcOrd="1" destOrd="0" presId="urn:microsoft.com/office/officeart/2005/8/layout/hProcess11"/>
    <dgm:cxn modelId="{9EB85F9D-9A45-5042-AC3C-05C3A84AE82F}" type="presParOf" srcId="{E29933DD-14FF-D646-9182-AF0745E36C6B}" destId="{9F4561B0-FB1D-E849-A924-AF550FF61B19}" srcOrd="0" destOrd="0" presId="urn:microsoft.com/office/officeart/2005/8/layout/hProcess11"/>
    <dgm:cxn modelId="{957FD8ED-2948-D045-9E72-B0AC06B3650E}" type="presParOf" srcId="{9F4561B0-FB1D-E849-A924-AF550FF61B19}" destId="{57FE2081-BE33-2C4A-891E-2BB614041C39}" srcOrd="0" destOrd="0" presId="urn:microsoft.com/office/officeart/2005/8/layout/hProcess11"/>
    <dgm:cxn modelId="{75FAAF92-6237-3C48-A7AE-E9CDB53563FD}" type="presParOf" srcId="{9F4561B0-FB1D-E849-A924-AF550FF61B19}" destId="{097B1AA5-F856-8742-B675-F1FF43B6838A}" srcOrd="1" destOrd="0" presId="urn:microsoft.com/office/officeart/2005/8/layout/hProcess11"/>
    <dgm:cxn modelId="{4A2CBCF9-7D9D-1847-9086-A044F08E32AB}" type="presParOf" srcId="{9F4561B0-FB1D-E849-A924-AF550FF61B19}" destId="{7C50CEA0-FBF5-654C-A27E-2CC490527C99}" srcOrd="2" destOrd="0" presId="urn:microsoft.com/office/officeart/2005/8/layout/hProcess11"/>
    <dgm:cxn modelId="{0161A828-D15F-384E-B29E-6F2B6B2CC9E9}" type="presParOf" srcId="{E29933DD-14FF-D646-9182-AF0745E36C6B}" destId="{05917DBA-1291-8E48-AFEC-0533D1075C36}" srcOrd="1" destOrd="0" presId="urn:microsoft.com/office/officeart/2005/8/layout/hProcess11"/>
    <dgm:cxn modelId="{AF47BBF3-0ECB-4F43-99C3-DFAA996D6BB4}" type="presParOf" srcId="{E29933DD-14FF-D646-9182-AF0745E36C6B}" destId="{23ABF949-F6B5-4B42-BDC1-CE64B6127029}" srcOrd="2" destOrd="0" presId="urn:microsoft.com/office/officeart/2005/8/layout/hProcess11"/>
    <dgm:cxn modelId="{A39B0438-0A3B-2549-A7DD-0CBC0F0EEB24}" type="presParOf" srcId="{23ABF949-F6B5-4B42-BDC1-CE64B6127029}" destId="{396BDE89-FCC1-E541-9ADE-A4D83F72FFEA}" srcOrd="0" destOrd="0" presId="urn:microsoft.com/office/officeart/2005/8/layout/hProcess11"/>
    <dgm:cxn modelId="{B9C1F074-DF67-CA41-BE68-4B286F17BDEA}" type="presParOf" srcId="{23ABF949-F6B5-4B42-BDC1-CE64B6127029}" destId="{9F37F097-1721-134F-83A5-6A4E0CCF062D}" srcOrd="1" destOrd="0" presId="urn:microsoft.com/office/officeart/2005/8/layout/hProcess11"/>
    <dgm:cxn modelId="{D9773A1F-E913-B147-A797-2967D46BB110}" type="presParOf" srcId="{23ABF949-F6B5-4B42-BDC1-CE64B6127029}" destId="{FBD1F262-0290-9E4F-89DC-4C5F47E8D4E6}" srcOrd="2" destOrd="0" presId="urn:microsoft.com/office/officeart/2005/8/layout/hProcess11"/>
    <dgm:cxn modelId="{DCF661E8-FF06-D84E-874D-AA9DD6861B73}" type="presParOf" srcId="{E29933DD-14FF-D646-9182-AF0745E36C6B}" destId="{B90B3353-0660-EF44-9D1B-0C1FCFF2EDC7}" srcOrd="3" destOrd="0" presId="urn:microsoft.com/office/officeart/2005/8/layout/hProcess11"/>
    <dgm:cxn modelId="{840E1377-E514-734A-8D19-DED32C5BD20B}" type="presParOf" srcId="{E29933DD-14FF-D646-9182-AF0745E36C6B}" destId="{53B4EC22-9CD5-7845-97BE-AB34A1C7133A}" srcOrd="4" destOrd="0" presId="urn:microsoft.com/office/officeart/2005/8/layout/hProcess11"/>
    <dgm:cxn modelId="{1E87A325-C4D6-3847-891E-EFAE01B7259F}" type="presParOf" srcId="{53B4EC22-9CD5-7845-97BE-AB34A1C7133A}" destId="{68450F65-B7D1-C442-9387-26EE68DE0405}" srcOrd="0" destOrd="0" presId="urn:microsoft.com/office/officeart/2005/8/layout/hProcess11"/>
    <dgm:cxn modelId="{3AFFDA78-1BAC-284E-ADFA-E6C61D665489}" type="presParOf" srcId="{53B4EC22-9CD5-7845-97BE-AB34A1C7133A}" destId="{B4780650-EFE4-A94C-974F-2DDEC86E194B}" srcOrd="1" destOrd="0" presId="urn:microsoft.com/office/officeart/2005/8/layout/hProcess11"/>
    <dgm:cxn modelId="{0534FAE7-670E-C94E-9D53-0AFCC0F8F208}" type="presParOf" srcId="{53B4EC22-9CD5-7845-97BE-AB34A1C7133A}" destId="{EFEB2126-D80B-D446-B5FA-29DEFA5AEBF6}" srcOrd="2" destOrd="0" presId="urn:microsoft.com/office/officeart/2005/8/layout/hProcess11"/>
    <dgm:cxn modelId="{6C23D0DD-FCE1-0A4F-AA22-3BCB2CDC9485}" type="presParOf" srcId="{E29933DD-14FF-D646-9182-AF0745E36C6B}" destId="{B18B6DB3-0787-274A-AA97-5AD6B8B4B260}" srcOrd="5" destOrd="0" presId="urn:microsoft.com/office/officeart/2005/8/layout/hProcess11"/>
    <dgm:cxn modelId="{52E35F0A-BAC5-004E-8262-6622AF404E4F}" type="presParOf" srcId="{E29933DD-14FF-D646-9182-AF0745E36C6B}" destId="{6F60F3E6-B141-1B45-AD58-1956E8B219C6}" srcOrd="6" destOrd="0" presId="urn:microsoft.com/office/officeart/2005/8/layout/hProcess11"/>
    <dgm:cxn modelId="{DAC03372-BED8-3B4B-81F8-CEF179FAD7B8}" type="presParOf" srcId="{6F60F3E6-B141-1B45-AD58-1956E8B219C6}" destId="{AECA710D-D355-E646-A7BB-EB328F5C2643}" srcOrd="0" destOrd="0" presId="urn:microsoft.com/office/officeart/2005/8/layout/hProcess11"/>
    <dgm:cxn modelId="{40DD0B8B-EF5D-8746-9099-BE85892B11AF}" type="presParOf" srcId="{6F60F3E6-B141-1B45-AD58-1956E8B219C6}" destId="{601860E8-A992-8F42-AA96-D113C1174D42}" srcOrd="1" destOrd="0" presId="urn:microsoft.com/office/officeart/2005/8/layout/hProcess11"/>
    <dgm:cxn modelId="{7B385BC3-56B3-384D-A447-552AB011BB91}" type="presParOf" srcId="{6F60F3E6-B141-1B45-AD58-1956E8B219C6}" destId="{578AEAA6-9D49-0745-B77B-68013B13807B}" srcOrd="2" destOrd="0" presId="urn:microsoft.com/office/officeart/2005/8/layout/hProcess11"/>
    <dgm:cxn modelId="{6B2335CC-DF92-3947-B42B-55A55326CF9B}" type="presParOf" srcId="{E29933DD-14FF-D646-9182-AF0745E36C6B}" destId="{9A0895CD-09BB-EF46-A7BD-0F9B39417ADA}" srcOrd="7" destOrd="0" presId="urn:microsoft.com/office/officeart/2005/8/layout/hProcess11"/>
    <dgm:cxn modelId="{3E885A2A-D561-1A4F-AF48-CF3D8BB32518}" type="presParOf" srcId="{E29933DD-14FF-D646-9182-AF0745E36C6B}" destId="{02705322-08FA-CA44-9F93-297329281E34}" srcOrd="8" destOrd="0" presId="urn:microsoft.com/office/officeart/2005/8/layout/hProcess11"/>
    <dgm:cxn modelId="{99D52969-F548-BE4C-B4E4-FEB62BE6B344}" type="presParOf" srcId="{02705322-08FA-CA44-9F93-297329281E34}" destId="{4F7426FF-C59C-8C4E-BCA5-97FDAC08690A}" srcOrd="0" destOrd="0" presId="urn:microsoft.com/office/officeart/2005/8/layout/hProcess11"/>
    <dgm:cxn modelId="{493DA18D-375F-8A4F-A9F6-8311FD342B09}" type="presParOf" srcId="{02705322-08FA-CA44-9F93-297329281E34}" destId="{C10A1FA9-FE59-1849-8BB4-2C6ADF800F55}" srcOrd="1" destOrd="0" presId="urn:microsoft.com/office/officeart/2005/8/layout/hProcess11"/>
    <dgm:cxn modelId="{EEE3CB88-5D03-A84A-9B44-66A285451CD5}" type="presParOf" srcId="{02705322-08FA-CA44-9F93-297329281E34}" destId="{F977441F-F26B-204C-B0AF-9866F7BC5CF9}" srcOrd="2" destOrd="0" presId="urn:microsoft.com/office/officeart/2005/8/layout/hProcess1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9B4F48F-6F74-9842-A164-78C65E62632D}">
      <dsp:nvSpPr>
        <dsp:cNvPr id="0" name=""/>
        <dsp:cNvSpPr/>
      </dsp:nvSpPr>
      <dsp:spPr>
        <a:xfrm>
          <a:off x="2643" y="48288"/>
          <a:ext cx="2577107" cy="788849"/>
        </a:xfrm>
        <a:prstGeom prst="rect">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w="12700" cap="flat" cmpd="sng" algn="ctr">
          <a:solidFill>
            <a:schemeClr val="accent1">
              <a:hueOff val="0"/>
              <a:satOff val="0"/>
              <a:lumOff val="0"/>
              <a:alphaOff val="0"/>
            </a:schemeClr>
          </a:solidFill>
          <a:prstDash val="solid"/>
        </a:ln>
        <a:effectLst>
          <a:innerShdw blurRad="50800" dist="25400" dir="13500000">
            <a:srgbClr val="FFFFFF">
              <a:alpha val="75000"/>
            </a:srgbClr>
          </a:innerShdw>
          <a:outerShdw blurRad="63500" dist="25400" dir="5400000" rotWithShape="0">
            <a:srgbClr val="808080">
              <a:alpha val="7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en-GB" sz="2000" b="0" kern="1200" dirty="0">
              <a:effectLst>
                <a:outerShdw blurRad="38100" dist="38100" dir="2700000" algn="tl">
                  <a:srgbClr val="000000">
                    <a:alpha val="43137"/>
                  </a:srgbClr>
                </a:outerShdw>
              </a:effectLst>
            </a:rPr>
            <a:t>Direct</a:t>
          </a:r>
        </a:p>
      </dsp:txBody>
      <dsp:txXfrm>
        <a:off x="2643" y="48288"/>
        <a:ext cx="2577107" cy="788849"/>
      </dsp:txXfrm>
    </dsp:sp>
    <dsp:sp modelId="{5E6AA0E8-B225-9D44-A86D-9767773C4003}">
      <dsp:nvSpPr>
        <dsp:cNvPr id="0" name=""/>
        <dsp:cNvSpPr/>
      </dsp:nvSpPr>
      <dsp:spPr>
        <a:xfrm>
          <a:off x="2643" y="658713"/>
          <a:ext cx="2577107" cy="3255398"/>
        </a:xfrm>
        <a:prstGeom prst="rect">
          <a:avLst/>
        </a:prstGeom>
        <a:solidFill>
          <a:schemeClr val="accent1">
            <a:alpha val="90000"/>
            <a:tint val="40000"/>
            <a:hueOff val="0"/>
            <a:satOff val="0"/>
            <a:lumOff val="0"/>
            <a:alphaOff val="0"/>
          </a:schemeClr>
        </a:solidFill>
        <a:ln w="12700" cap="flat" cmpd="sng" algn="ctr">
          <a:solidFill>
            <a:schemeClr val="accent3"/>
          </a:solidFill>
          <a:prstDash val="solid"/>
        </a:ln>
        <a:effectLst/>
      </dsp:spPr>
      <dsp:style>
        <a:lnRef idx="1">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ts val="870"/>
            </a:spcAft>
            <a:buChar char="•"/>
          </a:pPr>
          <a:r>
            <a:rPr lang="en-GB" sz="1500" kern="1200" dirty="0"/>
            <a:t>The simplest technique</a:t>
          </a:r>
        </a:p>
        <a:p>
          <a:pPr marL="114300" lvl="1" indent="-114300" algn="l" defTabSz="666750">
            <a:lnSpc>
              <a:spcPct val="90000"/>
            </a:lnSpc>
            <a:spcBef>
              <a:spcPct val="0"/>
            </a:spcBef>
            <a:spcAft>
              <a:spcPts val="870"/>
            </a:spcAft>
            <a:buChar char="•"/>
          </a:pPr>
          <a:r>
            <a:rPr lang="en-GB" sz="1500" kern="1200" dirty="0"/>
            <a:t>Maps each block of main memory into only one possible cache line</a:t>
          </a:r>
        </a:p>
      </dsp:txBody>
      <dsp:txXfrm>
        <a:off x="2643" y="658713"/>
        <a:ext cx="2577107" cy="3255398"/>
      </dsp:txXfrm>
    </dsp:sp>
    <dsp:sp modelId="{B3F6D228-9039-A949-A88A-D4A04B9662CD}">
      <dsp:nvSpPr>
        <dsp:cNvPr id="0" name=""/>
        <dsp:cNvSpPr/>
      </dsp:nvSpPr>
      <dsp:spPr>
        <a:xfrm>
          <a:off x="2940546" y="27495"/>
          <a:ext cx="2577107" cy="872022"/>
        </a:xfrm>
        <a:prstGeom prst="rect">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w="12700" cap="flat" cmpd="sng" algn="ctr">
          <a:solidFill>
            <a:schemeClr val="accent1">
              <a:hueOff val="0"/>
              <a:satOff val="0"/>
              <a:lumOff val="0"/>
              <a:alphaOff val="0"/>
            </a:schemeClr>
          </a:solidFill>
          <a:prstDash val="solid"/>
        </a:ln>
        <a:effectLst>
          <a:innerShdw blurRad="50800" dist="25400" dir="13500000">
            <a:srgbClr val="FFFFFF">
              <a:alpha val="75000"/>
            </a:srgbClr>
          </a:innerShdw>
          <a:outerShdw blurRad="63500" dist="25400" dir="5400000" rotWithShape="0">
            <a:srgbClr val="808080">
              <a:alpha val="7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en-GB" sz="2000" b="0" kern="1200" dirty="0">
              <a:effectLst>
                <a:outerShdw blurRad="38100" dist="38100" dir="2700000" algn="tl">
                  <a:srgbClr val="000000">
                    <a:alpha val="43137"/>
                  </a:srgbClr>
                </a:outerShdw>
              </a:effectLst>
            </a:rPr>
            <a:t>Associative</a:t>
          </a:r>
        </a:p>
      </dsp:txBody>
      <dsp:txXfrm>
        <a:off x="2940546" y="27495"/>
        <a:ext cx="2577107" cy="872022"/>
      </dsp:txXfrm>
    </dsp:sp>
    <dsp:sp modelId="{9F9ABC03-ED5A-8C4F-ABBA-7702123255F3}">
      <dsp:nvSpPr>
        <dsp:cNvPr id="0" name=""/>
        <dsp:cNvSpPr/>
      </dsp:nvSpPr>
      <dsp:spPr>
        <a:xfrm>
          <a:off x="2940546" y="679506"/>
          <a:ext cx="2577107" cy="3255398"/>
        </a:xfrm>
        <a:prstGeom prst="rect">
          <a:avLst/>
        </a:prstGeom>
        <a:solidFill>
          <a:schemeClr val="accent1">
            <a:alpha val="90000"/>
            <a:tint val="40000"/>
            <a:hueOff val="0"/>
            <a:satOff val="0"/>
            <a:lumOff val="0"/>
            <a:alphaOff val="0"/>
          </a:schemeClr>
        </a:solidFill>
        <a:ln w="12700" cap="flat" cmpd="sng" algn="ctr">
          <a:solidFill>
            <a:schemeClr val="accent3"/>
          </a:solidFill>
          <a:prstDash val="solid"/>
        </a:ln>
        <a:effectLst/>
      </dsp:spPr>
      <dsp:style>
        <a:lnRef idx="1">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ts val="870"/>
            </a:spcAft>
            <a:buChar char="•"/>
          </a:pPr>
          <a:r>
            <a:rPr lang="en-GB" sz="1500" kern="1200" dirty="0"/>
            <a:t>Permits each main memory block to be loaded into any line of the cache</a:t>
          </a:r>
        </a:p>
        <a:p>
          <a:pPr marL="114300" lvl="1" indent="-114300" algn="l" defTabSz="666750">
            <a:lnSpc>
              <a:spcPct val="90000"/>
            </a:lnSpc>
            <a:spcBef>
              <a:spcPct val="0"/>
            </a:spcBef>
            <a:spcAft>
              <a:spcPts val="870"/>
            </a:spcAft>
            <a:buChar char="•"/>
          </a:pPr>
          <a:r>
            <a:rPr lang="en-GB" sz="1500" kern="1200" dirty="0"/>
            <a:t>The cache control logic interprets a memory address simply as a Tag and a Word field</a:t>
          </a:r>
        </a:p>
        <a:p>
          <a:pPr marL="114300" lvl="1" indent="-114300" algn="l" defTabSz="666750">
            <a:lnSpc>
              <a:spcPct val="90000"/>
            </a:lnSpc>
            <a:spcBef>
              <a:spcPct val="0"/>
            </a:spcBef>
            <a:spcAft>
              <a:spcPts val="870"/>
            </a:spcAft>
            <a:buChar char="•"/>
          </a:pPr>
          <a:r>
            <a:rPr lang="en-GB" sz="1500" kern="1200" dirty="0"/>
            <a:t>To determine whether a block is in the cache, the cache control logic must simultaneously examine every line’s Tag for a match </a:t>
          </a:r>
        </a:p>
      </dsp:txBody>
      <dsp:txXfrm>
        <a:off x="2940546" y="679506"/>
        <a:ext cx="2577107" cy="3255398"/>
      </dsp:txXfrm>
    </dsp:sp>
    <dsp:sp modelId="{F94948FC-FEE2-2A41-9A9E-9B62084D71F6}">
      <dsp:nvSpPr>
        <dsp:cNvPr id="0" name=""/>
        <dsp:cNvSpPr/>
      </dsp:nvSpPr>
      <dsp:spPr>
        <a:xfrm>
          <a:off x="5881092" y="0"/>
          <a:ext cx="2577107" cy="872022"/>
        </a:xfrm>
        <a:prstGeom prst="rect">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w="12700" cap="flat" cmpd="sng" algn="ctr">
          <a:solidFill>
            <a:schemeClr val="accent1">
              <a:hueOff val="0"/>
              <a:satOff val="0"/>
              <a:lumOff val="0"/>
              <a:alphaOff val="0"/>
            </a:schemeClr>
          </a:solidFill>
          <a:prstDash val="solid"/>
        </a:ln>
        <a:effectLst>
          <a:innerShdw blurRad="50800" dist="25400" dir="13500000">
            <a:srgbClr val="FFFFFF">
              <a:alpha val="75000"/>
            </a:srgbClr>
          </a:innerShdw>
          <a:outerShdw blurRad="63500" dist="25400" dir="5400000" rotWithShape="0">
            <a:srgbClr val="808080">
              <a:alpha val="7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en-GB" sz="2000" b="0" kern="1200" dirty="0">
              <a:effectLst>
                <a:outerShdw blurRad="38100" dist="38100" dir="2700000" algn="tl">
                  <a:srgbClr val="000000">
                    <a:alpha val="43137"/>
                  </a:srgbClr>
                </a:outerShdw>
              </a:effectLst>
            </a:rPr>
            <a:t>Set Associative</a:t>
          </a:r>
        </a:p>
      </dsp:txBody>
      <dsp:txXfrm>
        <a:off x="5881092" y="0"/>
        <a:ext cx="2577107" cy="872022"/>
      </dsp:txXfrm>
    </dsp:sp>
    <dsp:sp modelId="{C30E3304-D114-7743-A3EC-2445BAC10332}">
      <dsp:nvSpPr>
        <dsp:cNvPr id="0" name=""/>
        <dsp:cNvSpPr/>
      </dsp:nvSpPr>
      <dsp:spPr>
        <a:xfrm>
          <a:off x="5878448" y="679506"/>
          <a:ext cx="2577107" cy="3255398"/>
        </a:xfrm>
        <a:prstGeom prst="rect">
          <a:avLst/>
        </a:prstGeom>
        <a:solidFill>
          <a:schemeClr val="accent1">
            <a:alpha val="90000"/>
            <a:tint val="40000"/>
            <a:hueOff val="0"/>
            <a:satOff val="0"/>
            <a:lumOff val="0"/>
            <a:alphaOff val="0"/>
          </a:schemeClr>
        </a:solidFill>
        <a:ln w="12700" cap="flat" cmpd="sng" algn="ctr">
          <a:solidFill>
            <a:schemeClr val="accent3"/>
          </a:solidFill>
          <a:prstDash val="solid"/>
        </a:ln>
        <a:effectLst/>
      </dsp:spPr>
      <dsp:style>
        <a:lnRef idx="1">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ct val="15000"/>
            </a:spcAft>
            <a:buChar char="•"/>
          </a:pPr>
          <a:r>
            <a:rPr lang="en-GB" sz="1500" kern="1200" dirty="0"/>
            <a:t>A compromise that exhibits the strengths of both the direct and associative approaches while reducing their disadvantages</a:t>
          </a:r>
        </a:p>
      </dsp:txBody>
      <dsp:txXfrm>
        <a:off x="5878448" y="679506"/>
        <a:ext cx="2577107" cy="325539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811B929-E516-5443-B0F5-EC0B30A47FDB}">
      <dsp:nvSpPr>
        <dsp:cNvPr id="0" name=""/>
        <dsp:cNvSpPr/>
      </dsp:nvSpPr>
      <dsp:spPr>
        <a:xfrm>
          <a:off x="237" y="1184871"/>
          <a:ext cx="4048319" cy="1012079"/>
        </a:xfrm>
        <a:prstGeom prst="roundRect">
          <a:avLst>
            <a:gd name="adj" fmla="val 10000"/>
          </a:avLst>
        </a:prstGeom>
        <a:solidFill>
          <a:schemeClr val="accent4"/>
        </a:solidFill>
        <a:ln>
          <a:solidFill>
            <a:schemeClr val="accent4"/>
          </a:solid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933450" rtl="0">
            <a:lnSpc>
              <a:spcPct val="90000"/>
            </a:lnSpc>
            <a:spcBef>
              <a:spcPct val="0"/>
            </a:spcBef>
            <a:spcAft>
              <a:spcPct val="35000"/>
            </a:spcAft>
            <a:buNone/>
          </a:pPr>
          <a:r>
            <a:rPr lang="en-US" sz="2100" kern="1200" dirty="0"/>
            <a:t>When a block that is resident in the cache is to be replaced there are two cases to consider:</a:t>
          </a:r>
        </a:p>
      </dsp:txBody>
      <dsp:txXfrm>
        <a:off x="29880" y="1214514"/>
        <a:ext cx="3989033" cy="952793"/>
      </dsp:txXfrm>
    </dsp:sp>
    <dsp:sp modelId="{D31FB0BD-CB04-3C41-B317-3A5187E6AE93}">
      <dsp:nvSpPr>
        <dsp:cNvPr id="0" name=""/>
        <dsp:cNvSpPr/>
      </dsp:nvSpPr>
      <dsp:spPr>
        <a:xfrm rot="5400000">
          <a:off x="1935840" y="2285508"/>
          <a:ext cx="177113" cy="177113"/>
        </a:xfrm>
        <a:prstGeom prst="rightArrow">
          <a:avLst>
            <a:gd name="adj1" fmla="val 66700"/>
            <a:gd name="adj2" fmla="val 50000"/>
          </a:avLst>
        </a:prstGeom>
        <a:solidFill>
          <a:schemeClr val="accent4"/>
        </a:solidFill>
        <a:ln>
          <a:noFill/>
        </a:ln>
        <a:effectLst/>
      </dsp:spPr>
      <dsp:style>
        <a:lnRef idx="0">
          <a:scrgbClr r="0" g="0" b="0"/>
        </a:lnRef>
        <a:fillRef idx="3">
          <a:scrgbClr r="0" g="0" b="0"/>
        </a:fillRef>
        <a:effectRef idx="2">
          <a:scrgbClr r="0" g="0" b="0"/>
        </a:effectRef>
        <a:fontRef idx="minor">
          <a:schemeClr val="lt1"/>
        </a:fontRef>
      </dsp:style>
    </dsp:sp>
    <dsp:sp modelId="{3142DD91-2917-CC41-9BFA-CF928F5CC795}">
      <dsp:nvSpPr>
        <dsp:cNvPr id="0" name=""/>
        <dsp:cNvSpPr/>
      </dsp:nvSpPr>
      <dsp:spPr>
        <a:xfrm>
          <a:off x="237" y="2551179"/>
          <a:ext cx="4048319" cy="1012079"/>
        </a:xfrm>
        <a:prstGeom prst="roundRect">
          <a:avLst>
            <a:gd name="adj" fmla="val 10000"/>
          </a:avLst>
        </a:prstGeom>
        <a:solidFill>
          <a:schemeClr val="accent1">
            <a:alpha val="90000"/>
            <a:tint val="40000"/>
            <a:hueOff val="0"/>
            <a:satOff val="0"/>
            <a:lumOff val="0"/>
            <a:alphaOff val="0"/>
          </a:schemeClr>
        </a:solidFill>
        <a:ln w="12700" cap="flat" cmpd="sng" algn="ctr">
          <a:solidFill>
            <a:schemeClr val="accent4"/>
          </a:solidFill>
          <a:prstDash val="solid"/>
        </a:ln>
        <a:effectLst/>
      </dsp:spPr>
      <dsp:style>
        <a:lnRef idx="1">
          <a:scrgbClr r="0" g="0" b="0"/>
        </a:lnRef>
        <a:fillRef idx="1">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711200" rtl="0">
            <a:lnSpc>
              <a:spcPct val="90000"/>
            </a:lnSpc>
            <a:spcBef>
              <a:spcPct val="0"/>
            </a:spcBef>
            <a:spcAft>
              <a:spcPct val="35000"/>
            </a:spcAft>
            <a:buNone/>
          </a:pPr>
          <a:r>
            <a:rPr lang="en-US" sz="1600" kern="1200" dirty="0"/>
            <a:t>If the old block in the cache has not been altered then it may be overwritten with a new block without first writing out the old block</a:t>
          </a:r>
        </a:p>
      </dsp:txBody>
      <dsp:txXfrm>
        <a:off x="29880" y="2580822"/>
        <a:ext cx="3989033" cy="952793"/>
      </dsp:txXfrm>
    </dsp:sp>
    <dsp:sp modelId="{2D23DC65-2635-7547-AB3F-AED6672AFFE6}">
      <dsp:nvSpPr>
        <dsp:cNvPr id="0" name=""/>
        <dsp:cNvSpPr/>
      </dsp:nvSpPr>
      <dsp:spPr>
        <a:xfrm rot="5400000">
          <a:off x="1935840" y="3651816"/>
          <a:ext cx="177113" cy="177113"/>
        </a:xfrm>
        <a:prstGeom prst="rightArrow">
          <a:avLst>
            <a:gd name="adj1" fmla="val 66700"/>
            <a:gd name="adj2" fmla="val 50000"/>
          </a:avLst>
        </a:prstGeom>
        <a:solidFill>
          <a:schemeClr val="accent4"/>
        </a:solidFill>
        <a:ln>
          <a:noFill/>
        </a:ln>
        <a:effectLst/>
      </dsp:spPr>
      <dsp:style>
        <a:lnRef idx="0">
          <a:scrgbClr r="0" g="0" b="0"/>
        </a:lnRef>
        <a:fillRef idx="3">
          <a:scrgbClr r="0" g="0" b="0"/>
        </a:fillRef>
        <a:effectRef idx="2">
          <a:scrgbClr r="0" g="0" b="0"/>
        </a:effectRef>
        <a:fontRef idx="minor">
          <a:schemeClr val="lt1"/>
        </a:fontRef>
      </dsp:style>
    </dsp:sp>
    <dsp:sp modelId="{4A68EEB7-D5C7-EF47-A954-BD8607821E05}">
      <dsp:nvSpPr>
        <dsp:cNvPr id="0" name=""/>
        <dsp:cNvSpPr/>
      </dsp:nvSpPr>
      <dsp:spPr>
        <a:xfrm>
          <a:off x="237" y="3917487"/>
          <a:ext cx="4048319" cy="1829881"/>
        </a:xfrm>
        <a:prstGeom prst="roundRect">
          <a:avLst>
            <a:gd name="adj" fmla="val 10000"/>
          </a:avLst>
        </a:prstGeom>
        <a:solidFill>
          <a:schemeClr val="accent1">
            <a:alpha val="90000"/>
            <a:tint val="40000"/>
            <a:hueOff val="0"/>
            <a:satOff val="0"/>
            <a:lumOff val="0"/>
            <a:alphaOff val="0"/>
          </a:schemeClr>
        </a:solidFill>
        <a:ln w="12700" cap="flat" cmpd="sng" algn="ctr">
          <a:solidFill>
            <a:schemeClr val="accent4"/>
          </a:solidFill>
          <a:prstDash val="solid"/>
        </a:ln>
        <a:effectLst/>
      </dsp:spPr>
      <dsp:style>
        <a:lnRef idx="1">
          <a:scrgbClr r="0" g="0" b="0"/>
        </a:lnRef>
        <a:fillRef idx="1">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711200" rtl="0">
            <a:lnSpc>
              <a:spcPct val="90000"/>
            </a:lnSpc>
            <a:spcBef>
              <a:spcPct val="0"/>
            </a:spcBef>
            <a:spcAft>
              <a:spcPct val="35000"/>
            </a:spcAft>
            <a:buNone/>
          </a:pPr>
          <a:r>
            <a:rPr lang="en-US" sz="1600" kern="1200" dirty="0"/>
            <a:t>If at least one write operation has been performed on a word in that line of the cache then main memory must be updated by writing the line of cache out to the block of memory before bringing in the new block</a:t>
          </a:r>
        </a:p>
      </dsp:txBody>
      <dsp:txXfrm>
        <a:off x="53832" y="3971082"/>
        <a:ext cx="3941129" cy="1722691"/>
      </dsp:txXfrm>
    </dsp:sp>
    <dsp:sp modelId="{59333D82-04E3-344E-9F6D-7A52667AD3BD}">
      <dsp:nvSpPr>
        <dsp:cNvPr id="0" name=""/>
        <dsp:cNvSpPr/>
      </dsp:nvSpPr>
      <dsp:spPr>
        <a:xfrm>
          <a:off x="4615322" y="1184871"/>
          <a:ext cx="4048319" cy="1012079"/>
        </a:xfrm>
        <a:prstGeom prst="roundRect">
          <a:avLst>
            <a:gd name="adj" fmla="val 10000"/>
          </a:avLst>
        </a:prstGeom>
        <a:solidFill>
          <a:schemeClr val="accent3"/>
        </a:solidFill>
        <a:ln>
          <a:solidFill>
            <a:schemeClr val="accent3"/>
          </a:solid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933450" rtl="0">
            <a:lnSpc>
              <a:spcPct val="90000"/>
            </a:lnSpc>
            <a:spcBef>
              <a:spcPct val="0"/>
            </a:spcBef>
            <a:spcAft>
              <a:spcPct val="35000"/>
            </a:spcAft>
            <a:buNone/>
          </a:pPr>
          <a:r>
            <a:rPr lang="en-US" sz="2100" kern="1200" dirty="0"/>
            <a:t>There are two problems to contend with:</a:t>
          </a:r>
        </a:p>
      </dsp:txBody>
      <dsp:txXfrm>
        <a:off x="4644965" y="1214514"/>
        <a:ext cx="3989033" cy="952793"/>
      </dsp:txXfrm>
    </dsp:sp>
    <dsp:sp modelId="{23FB0AB2-D708-C74D-9705-EFCC30F8BF72}">
      <dsp:nvSpPr>
        <dsp:cNvPr id="0" name=""/>
        <dsp:cNvSpPr/>
      </dsp:nvSpPr>
      <dsp:spPr>
        <a:xfrm rot="5400000">
          <a:off x="6550925" y="2285508"/>
          <a:ext cx="177113" cy="177113"/>
        </a:xfrm>
        <a:prstGeom prst="rightArrow">
          <a:avLst>
            <a:gd name="adj1" fmla="val 66700"/>
            <a:gd name="adj2" fmla="val 50000"/>
          </a:avLst>
        </a:prstGeom>
        <a:solidFill>
          <a:schemeClr val="accent3"/>
        </a:solidFill>
        <a:ln>
          <a:noFill/>
        </a:ln>
        <a:effectLst/>
      </dsp:spPr>
      <dsp:style>
        <a:lnRef idx="0">
          <a:scrgbClr r="0" g="0" b="0"/>
        </a:lnRef>
        <a:fillRef idx="3">
          <a:scrgbClr r="0" g="0" b="0"/>
        </a:fillRef>
        <a:effectRef idx="2">
          <a:scrgbClr r="0" g="0" b="0"/>
        </a:effectRef>
        <a:fontRef idx="minor">
          <a:schemeClr val="lt1"/>
        </a:fontRef>
      </dsp:style>
    </dsp:sp>
    <dsp:sp modelId="{7F36AA80-5C05-2F49-B7E9-B7C655619CE6}">
      <dsp:nvSpPr>
        <dsp:cNvPr id="0" name=""/>
        <dsp:cNvSpPr/>
      </dsp:nvSpPr>
      <dsp:spPr>
        <a:xfrm>
          <a:off x="4615322" y="2551179"/>
          <a:ext cx="4048319" cy="1012079"/>
        </a:xfrm>
        <a:prstGeom prst="roundRect">
          <a:avLst>
            <a:gd name="adj" fmla="val 10000"/>
          </a:avLst>
        </a:prstGeom>
        <a:solidFill>
          <a:schemeClr val="accent1">
            <a:alpha val="90000"/>
            <a:tint val="40000"/>
            <a:hueOff val="0"/>
            <a:satOff val="0"/>
            <a:lumOff val="0"/>
            <a:alphaOff val="0"/>
          </a:schemeClr>
        </a:solidFill>
        <a:ln w="12700" cap="flat" cmpd="sng" algn="ctr">
          <a:solidFill>
            <a:schemeClr val="accent3"/>
          </a:solidFill>
          <a:prstDash val="solid"/>
        </a:ln>
        <a:effectLst/>
      </dsp:spPr>
      <dsp:style>
        <a:lnRef idx="1">
          <a:scrgbClr r="0" g="0" b="0"/>
        </a:lnRef>
        <a:fillRef idx="1">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711200" rtl="0">
            <a:lnSpc>
              <a:spcPct val="90000"/>
            </a:lnSpc>
            <a:spcBef>
              <a:spcPct val="0"/>
            </a:spcBef>
            <a:spcAft>
              <a:spcPct val="35000"/>
            </a:spcAft>
            <a:buNone/>
          </a:pPr>
          <a:r>
            <a:rPr lang="en-US" sz="1600" kern="1200" dirty="0"/>
            <a:t>More than one device may have access to main memory</a:t>
          </a:r>
        </a:p>
      </dsp:txBody>
      <dsp:txXfrm>
        <a:off x="4644965" y="2580822"/>
        <a:ext cx="3989033" cy="952793"/>
      </dsp:txXfrm>
    </dsp:sp>
    <dsp:sp modelId="{B3C789D7-F7F9-6047-9980-E16EE5BCCF23}">
      <dsp:nvSpPr>
        <dsp:cNvPr id="0" name=""/>
        <dsp:cNvSpPr/>
      </dsp:nvSpPr>
      <dsp:spPr>
        <a:xfrm rot="5400000">
          <a:off x="6550925" y="3651816"/>
          <a:ext cx="177113" cy="177113"/>
        </a:xfrm>
        <a:prstGeom prst="rightArrow">
          <a:avLst>
            <a:gd name="adj1" fmla="val 66700"/>
            <a:gd name="adj2" fmla="val 50000"/>
          </a:avLst>
        </a:prstGeom>
        <a:solidFill>
          <a:schemeClr val="accent3"/>
        </a:solidFill>
        <a:ln>
          <a:noFill/>
        </a:ln>
        <a:effectLst/>
      </dsp:spPr>
      <dsp:style>
        <a:lnRef idx="0">
          <a:scrgbClr r="0" g="0" b="0"/>
        </a:lnRef>
        <a:fillRef idx="3">
          <a:scrgbClr r="0" g="0" b="0"/>
        </a:fillRef>
        <a:effectRef idx="2">
          <a:scrgbClr r="0" g="0" b="0"/>
        </a:effectRef>
        <a:fontRef idx="minor">
          <a:schemeClr val="lt1"/>
        </a:fontRef>
      </dsp:style>
    </dsp:sp>
    <dsp:sp modelId="{70DA93BB-D5B7-C048-B918-81E67A7815CD}">
      <dsp:nvSpPr>
        <dsp:cNvPr id="0" name=""/>
        <dsp:cNvSpPr/>
      </dsp:nvSpPr>
      <dsp:spPr>
        <a:xfrm>
          <a:off x="4636110" y="3917487"/>
          <a:ext cx="4006743" cy="1735180"/>
        </a:xfrm>
        <a:prstGeom prst="roundRect">
          <a:avLst>
            <a:gd name="adj" fmla="val 10000"/>
          </a:avLst>
        </a:prstGeom>
        <a:solidFill>
          <a:schemeClr val="accent1">
            <a:alpha val="90000"/>
            <a:tint val="40000"/>
            <a:hueOff val="0"/>
            <a:satOff val="0"/>
            <a:lumOff val="0"/>
            <a:alphaOff val="0"/>
          </a:schemeClr>
        </a:solidFill>
        <a:ln w="12700" cap="flat" cmpd="sng" algn="ctr">
          <a:solidFill>
            <a:schemeClr val="accent3"/>
          </a:solidFill>
          <a:prstDash val="solid"/>
        </a:ln>
        <a:effectLst/>
      </dsp:spPr>
      <dsp:style>
        <a:lnRef idx="1">
          <a:scrgbClr r="0" g="0" b="0"/>
        </a:lnRef>
        <a:fillRef idx="1">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711200" rtl="0">
            <a:lnSpc>
              <a:spcPct val="90000"/>
            </a:lnSpc>
            <a:spcBef>
              <a:spcPct val="0"/>
            </a:spcBef>
            <a:spcAft>
              <a:spcPct val="35000"/>
            </a:spcAft>
            <a:buNone/>
          </a:pPr>
          <a:r>
            <a:rPr lang="en-US" sz="1600" kern="1200" dirty="0"/>
            <a:t>A more complex problem occurs when multiple processors are attached to the same bus and each processor has its own local cache - if a word is altered in one cache it could conceivably invalidate a word in other caches</a:t>
          </a:r>
        </a:p>
      </dsp:txBody>
      <dsp:txXfrm>
        <a:off x="4686932" y="3968309"/>
        <a:ext cx="3905099" cy="163353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A98750-A22E-E144-85E8-F4570D51A474}">
      <dsp:nvSpPr>
        <dsp:cNvPr id="0" name=""/>
        <dsp:cNvSpPr/>
      </dsp:nvSpPr>
      <dsp:spPr>
        <a:xfrm>
          <a:off x="0" y="1892796"/>
          <a:ext cx="8964612" cy="2523728"/>
        </a:xfrm>
        <a:prstGeom prst="notchedRightArrow">
          <a:avLst/>
        </a:prstGeom>
        <a:solidFill>
          <a:schemeClr val="accent1">
            <a:tint val="40000"/>
            <a:hueOff val="0"/>
            <a:satOff val="0"/>
            <a:lumOff val="0"/>
            <a:alphaOff val="0"/>
          </a:schemeClr>
        </a:solidFill>
        <a:ln>
          <a:solidFill>
            <a:schemeClr val="accent3"/>
          </a:solid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1">
          <a:scrgbClr r="0" g="0" b="0"/>
        </a:fillRef>
        <a:effectRef idx="2">
          <a:scrgbClr r="0" g="0" b="0"/>
        </a:effectRef>
        <a:fontRef idx="minor"/>
      </dsp:style>
    </dsp:sp>
    <dsp:sp modelId="{57FE2081-BE33-2C4A-891E-2BB614041C39}">
      <dsp:nvSpPr>
        <dsp:cNvPr id="0" name=""/>
        <dsp:cNvSpPr/>
      </dsp:nvSpPr>
      <dsp:spPr>
        <a:xfrm>
          <a:off x="647" y="0"/>
          <a:ext cx="1508838" cy="25237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85344" rIns="85344" bIns="85344" numCol="1" spcCol="1270" anchor="b" anchorCtr="0">
          <a:noAutofit/>
        </a:bodyPr>
        <a:lstStyle/>
        <a:p>
          <a:pPr marL="0" lvl="0" indent="0" algn="ctr" defTabSz="533400" rtl="0">
            <a:lnSpc>
              <a:spcPct val="90000"/>
            </a:lnSpc>
            <a:spcBef>
              <a:spcPct val="0"/>
            </a:spcBef>
            <a:spcAft>
              <a:spcPct val="35000"/>
            </a:spcAft>
            <a:buNone/>
          </a:pPr>
          <a:r>
            <a:rPr lang="en-US" sz="1200" kern="1200" dirty="0"/>
            <a:t>When a block of data is retrieved and placed in the cache not only the desired word but also some number of adjacent words are retrieved</a:t>
          </a:r>
        </a:p>
      </dsp:txBody>
      <dsp:txXfrm>
        <a:off x="647" y="0"/>
        <a:ext cx="1508838" cy="2523728"/>
      </dsp:txXfrm>
    </dsp:sp>
    <dsp:sp modelId="{097B1AA5-F856-8742-B675-F1FF43B6838A}">
      <dsp:nvSpPr>
        <dsp:cNvPr id="0" name=""/>
        <dsp:cNvSpPr/>
      </dsp:nvSpPr>
      <dsp:spPr>
        <a:xfrm>
          <a:off x="575219" y="2820638"/>
          <a:ext cx="630932" cy="630932"/>
        </a:xfrm>
        <a:prstGeom prst="ellipse">
          <a:avLst/>
        </a:prstGeom>
        <a:solidFill>
          <a:schemeClr val="accent4"/>
        </a:solidFill>
        <a:ln>
          <a:solidFill>
            <a:schemeClr val="accent4"/>
          </a:solid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sp>
    <dsp:sp modelId="{396BDE89-FCC1-E541-9ADE-A4D83F72FFEA}">
      <dsp:nvSpPr>
        <dsp:cNvPr id="0" name=""/>
        <dsp:cNvSpPr/>
      </dsp:nvSpPr>
      <dsp:spPr>
        <a:xfrm>
          <a:off x="1584928" y="3785592"/>
          <a:ext cx="1508838" cy="25237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85344" rIns="85344" bIns="85344" numCol="1" spcCol="1270" anchor="t" anchorCtr="0">
          <a:noAutofit/>
        </a:bodyPr>
        <a:lstStyle/>
        <a:p>
          <a:pPr marL="0" lvl="0" indent="0" algn="ctr" defTabSz="533400" rtl="0">
            <a:lnSpc>
              <a:spcPct val="90000"/>
            </a:lnSpc>
            <a:spcBef>
              <a:spcPct val="0"/>
            </a:spcBef>
            <a:spcAft>
              <a:spcPct val="35000"/>
            </a:spcAft>
            <a:buNone/>
          </a:pPr>
          <a:r>
            <a:rPr lang="en-US" sz="1200" kern="1200" dirty="0"/>
            <a:t>As the block size increases the hit ratio will at first increase because of the principle of locality</a:t>
          </a:r>
        </a:p>
      </dsp:txBody>
      <dsp:txXfrm>
        <a:off x="1584928" y="3785592"/>
        <a:ext cx="1508838" cy="2523728"/>
      </dsp:txXfrm>
    </dsp:sp>
    <dsp:sp modelId="{9F37F097-1721-134F-83A5-6A4E0CCF062D}">
      <dsp:nvSpPr>
        <dsp:cNvPr id="0" name=""/>
        <dsp:cNvSpPr/>
      </dsp:nvSpPr>
      <dsp:spPr>
        <a:xfrm>
          <a:off x="2023881" y="2839194"/>
          <a:ext cx="630932" cy="630932"/>
        </a:xfrm>
        <a:prstGeom prst="ellipse">
          <a:avLst/>
        </a:prstGeom>
        <a:solidFill>
          <a:schemeClr val="accent3"/>
        </a:solidFill>
        <a:ln>
          <a:solidFill>
            <a:schemeClr val="accent3"/>
          </a:solid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sp>
    <dsp:sp modelId="{68450F65-B7D1-C442-9387-26EE68DE0405}">
      <dsp:nvSpPr>
        <dsp:cNvPr id="0" name=""/>
        <dsp:cNvSpPr/>
      </dsp:nvSpPr>
      <dsp:spPr>
        <a:xfrm>
          <a:off x="3169209" y="0"/>
          <a:ext cx="1508838" cy="25237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85344" rIns="85344" bIns="85344" numCol="1" spcCol="1270" anchor="b" anchorCtr="0">
          <a:noAutofit/>
        </a:bodyPr>
        <a:lstStyle/>
        <a:p>
          <a:pPr marL="0" lvl="0" indent="0" algn="ctr" defTabSz="533400" rtl="0">
            <a:lnSpc>
              <a:spcPct val="90000"/>
            </a:lnSpc>
            <a:spcBef>
              <a:spcPct val="0"/>
            </a:spcBef>
            <a:spcAft>
              <a:spcPct val="35000"/>
            </a:spcAft>
            <a:buNone/>
          </a:pPr>
          <a:r>
            <a:rPr lang="en-US" sz="1200" kern="1200" dirty="0"/>
            <a:t>As the block size increases more useful data are brought into the cache</a:t>
          </a:r>
        </a:p>
      </dsp:txBody>
      <dsp:txXfrm>
        <a:off x="3169209" y="0"/>
        <a:ext cx="1508838" cy="2523728"/>
      </dsp:txXfrm>
    </dsp:sp>
    <dsp:sp modelId="{B4780650-EFE4-A94C-974F-2DDEC86E194B}">
      <dsp:nvSpPr>
        <dsp:cNvPr id="0" name=""/>
        <dsp:cNvSpPr/>
      </dsp:nvSpPr>
      <dsp:spPr>
        <a:xfrm>
          <a:off x="3608162" y="2839194"/>
          <a:ext cx="630932" cy="630932"/>
        </a:xfrm>
        <a:prstGeom prst="ellipse">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a:solidFill>
            <a:schemeClr val="accent1"/>
          </a:solid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sp>
    <dsp:sp modelId="{AECA710D-D355-E646-A7BB-EB328F5C2643}">
      <dsp:nvSpPr>
        <dsp:cNvPr id="0" name=""/>
        <dsp:cNvSpPr/>
      </dsp:nvSpPr>
      <dsp:spPr>
        <a:xfrm>
          <a:off x="4753489" y="3785592"/>
          <a:ext cx="1508838" cy="25237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85344" rIns="85344" bIns="85344" numCol="1" spcCol="1270" anchor="t" anchorCtr="0">
          <a:noAutofit/>
        </a:bodyPr>
        <a:lstStyle/>
        <a:p>
          <a:pPr marL="0" lvl="0" indent="0" algn="ctr" defTabSz="533400" rtl="0">
            <a:lnSpc>
              <a:spcPct val="90000"/>
            </a:lnSpc>
            <a:spcBef>
              <a:spcPct val="0"/>
            </a:spcBef>
            <a:spcAft>
              <a:spcPct val="35000"/>
            </a:spcAft>
            <a:buNone/>
          </a:pPr>
          <a:r>
            <a:rPr lang="en-US" sz="1200" kern="1200" dirty="0"/>
            <a:t>The hit ratio will begin to decrease as the block becomes bigger and the probability of using the newly fetched information becomes less than the probability of reusing the information that has to be replaced</a:t>
          </a:r>
        </a:p>
      </dsp:txBody>
      <dsp:txXfrm>
        <a:off x="4753489" y="3785592"/>
        <a:ext cx="1508838" cy="2523728"/>
      </dsp:txXfrm>
    </dsp:sp>
    <dsp:sp modelId="{601860E8-A992-8F42-AA96-D113C1174D42}">
      <dsp:nvSpPr>
        <dsp:cNvPr id="0" name=""/>
        <dsp:cNvSpPr/>
      </dsp:nvSpPr>
      <dsp:spPr>
        <a:xfrm>
          <a:off x="5192443" y="2839194"/>
          <a:ext cx="630932" cy="630932"/>
        </a:xfrm>
        <a:prstGeom prst="ellipse">
          <a:avLst/>
        </a:prstGeom>
        <a:solidFill>
          <a:schemeClr val="accent3"/>
        </a:solidFill>
        <a:ln>
          <a:solidFill>
            <a:schemeClr val="accent3"/>
          </a:solid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sp>
    <dsp:sp modelId="{4F7426FF-C59C-8C4E-BCA5-97FDAC08690A}">
      <dsp:nvSpPr>
        <dsp:cNvPr id="0" name=""/>
        <dsp:cNvSpPr/>
      </dsp:nvSpPr>
      <dsp:spPr>
        <a:xfrm>
          <a:off x="5976403" y="0"/>
          <a:ext cx="1729732" cy="25237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85344" rIns="85344" bIns="85344" numCol="1" spcCol="1270" anchor="b" anchorCtr="1">
          <a:noAutofit/>
        </a:bodyPr>
        <a:lstStyle/>
        <a:p>
          <a:pPr marL="0" lvl="0" indent="0" algn="l" defTabSz="533400" rtl="0">
            <a:lnSpc>
              <a:spcPct val="90000"/>
            </a:lnSpc>
            <a:spcBef>
              <a:spcPct val="0"/>
            </a:spcBef>
            <a:spcAft>
              <a:spcPct val="35000"/>
            </a:spcAft>
            <a:buNone/>
          </a:pPr>
          <a:r>
            <a:rPr lang="en-US" sz="1200" kern="1200" dirty="0"/>
            <a:t>Two specific effects come into play:</a:t>
          </a:r>
        </a:p>
        <a:p>
          <a:pPr marL="57150" lvl="1" indent="-57150" algn="l" defTabSz="400050" rtl="0">
            <a:lnSpc>
              <a:spcPct val="90000"/>
            </a:lnSpc>
            <a:spcBef>
              <a:spcPct val="0"/>
            </a:spcBef>
            <a:spcAft>
              <a:spcPct val="15000"/>
            </a:spcAft>
            <a:buChar char="•"/>
          </a:pPr>
          <a:r>
            <a:rPr lang="en-US" sz="900" kern="1200" dirty="0"/>
            <a:t>Larger blocks reduce the number of blocks that fit into a cache</a:t>
          </a:r>
        </a:p>
        <a:p>
          <a:pPr marL="57150" lvl="1" indent="-57150" algn="l" defTabSz="400050" rtl="0">
            <a:lnSpc>
              <a:spcPct val="90000"/>
            </a:lnSpc>
            <a:spcBef>
              <a:spcPct val="0"/>
            </a:spcBef>
            <a:spcAft>
              <a:spcPct val="15000"/>
            </a:spcAft>
            <a:buChar char="•"/>
          </a:pPr>
          <a:r>
            <a:rPr lang="en-GB" sz="900" kern="1200" dirty="0"/>
            <a:t>As a block becomes larger each additional word is farther from the requested word</a:t>
          </a:r>
        </a:p>
      </dsp:txBody>
      <dsp:txXfrm>
        <a:off x="5976403" y="0"/>
        <a:ext cx="1729732" cy="2523728"/>
      </dsp:txXfrm>
    </dsp:sp>
    <dsp:sp modelId="{C10A1FA9-FE59-1849-8BB4-2C6ADF800F55}">
      <dsp:nvSpPr>
        <dsp:cNvPr id="0" name=""/>
        <dsp:cNvSpPr/>
      </dsp:nvSpPr>
      <dsp:spPr>
        <a:xfrm>
          <a:off x="6652300" y="2820638"/>
          <a:ext cx="630932" cy="630932"/>
        </a:xfrm>
        <a:prstGeom prst="ellipse">
          <a:avLst/>
        </a:prstGeom>
        <a:solidFill>
          <a:schemeClr val="accent4"/>
        </a:solidFill>
        <a:ln>
          <a:solidFill>
            <a:schemeClr val="accent4"/>
          </a:solid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Process1">
  <dgm:title val=""/>
  <dgm:desc val=""/>
  <dgm:catLst>
    <dgm:cat type="process" pri="1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0" destId="2" srcOrd="0" destOrd="0"/>
        <dgm:cxn modelId="6" srcId="1" destId="3" srcOrd="1" destOrd="0"/>
        <dgm:cxn modelId="23" srcId="2" destId="21" srcOrd="0" destOrd="0"/>
        <dgm:cxn modelId="24" srcId="2" destId="22" srcOrd="1" destOrd="0"/>
        <dgm:cxn modelId="33" srcId="1" destId="31" srcOrd="0" destOrd="0"/>
      </dgm:cxnLst>
      <dgm:bg/>
      <dgm:whole/>
    </dgm:dataModel>
  </dgm:sampData>
  <dgm:styleData>
    <dgm:dataModel>
      <dgm:ptLst>
        <dgm:pt modelId="0" type="doc"/>
        <dgm:pt modelId="1"/>
        <dgm:pt modelId="11"/>
        <dgm:pt modelId="2"/>
        <dgm:pt modelId="22"/>
      </dgm:ptLst>
      <dgm:cxnLst>
        <dgm:cxn modelId="3" srcId="0" destId="1" srcOrd="0" destOrd="0"/>
        <dgm:cxn modelId="4" srcId="0" destId="2" srcOrd="0" destOrd="0"/>
        <dgm:cxn modelId="5" srcId="1" destId="11" srcOrd="0" destOrd="0"/>
        <dgm:cxn modelId="6" srcId="2" destId="2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L"/>
          <dgm:param type="vertAlign" val="mid"/>
          <dgm:param type="nodeHorzAlign" val="l"/>
          <dgm:param type="nodeVertAlign" val="t"/>
          <dgm:param type="fallback" val="2D"/>
        </dgm:alg>
      </dgm:if>
      <dgm:else name="Name3">
        <dgm:alg type="lin">
          <dgm:param type="linDir" val="fromR"/>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h" for="des" forName="header" refType="h"/>
      <dgm:constr type="w" for="des" forName="header" refType="h" refFor="des" refForName="header" op="equ" fact="4"/>
      <dgm:constr type="h" for="des" forName="child" refType="h" refFor="des" refForName="header" op="equ"/>
      <dgm:constr type="w" for="des" forName="child" refType="w" refFor="des" refForName="header" op="equ"/>
      <dgm:constr type="w" for="ch" forName="hSp" refType="w" refFor="des" refForName="header" op="equ" fact="0.14"/>
      <dgm:constr type="h" for="des" forName="parTrans" refType="h" refFor="des" refForName="header" op="equ" fact="0.35"/>
      <dgm:constr type="h" for="des" forName="sibTrans" refType="h" refFor="des" refForName="parTrans" op="equ"/>
      <dgm:constr type="primFontSz" for="des" forName="child" op="equ" val="65"/>
      <dgm:constr type="primFontSz" for="des" forName="header" op="equ" val="65"/>
    </dgm:constrLst>
    <dgm:ruleLst/>
    <dgm:forEach name="Name4" axis="ch" ptType="node">
      <dgm:layoutNode name="vertFlow">
        <dgm:choose name="Name5">
          <dgm:if name="Name6" func="var" arg="dir" op="equ" val="norm">
            <dgm:alg type="lin">
              <dgm:param type="linDir" val="fromT"/>
              <dgm:param type="nodeHorzAlign" val="ctr"/>
              <dgm:param type="nodeVertAlign" val="t"/>
              <dgm:param type="fallback" val="2D"/>
            </dgm:alg>
          </dgm:if>
          <dgm:else name="Name7">
            <dgm:alg type="lin">
              <dgm:param type="linDir" val="fromT"/>
              <dgm:param type="nodeHorzAlign" val="ctr"/>
              <dgm:param type="nodeVertAlign" val="t"/>
              <dgm:param type="fallback" val="2D"/>
            </dgm:alg>
          </dgm:else>
        </dgm:choose>
        <dgm:shape xmlns:r="http://schemas.openxmlformats.org/officeDocument/2006/relationships" r:blip="">
          <dgm:adjLst/>
        </dgm:shape>
        <dgm:presOf/>
        <dgm:constrLst/>
        <dgm:ruleLst/>
        <dgm:layoutNode name="header" styleLbl="node1">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8" axis="ch" ptType="parTrans" cnt="1">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w" refType="h"/>
              <dgm:constr type="connDist"/>
              <dgm:constr type="wArH" refType="h" fact="0.25"/>
              <dgm:constr type="hArH" refType="wArH" fact="2"/>
              <dgm:constr type="stemThick" refType="hArH" fact="0.667"/>
              <dgm:constr type="begPad" refType="connDist" fact="0.25"/>
              <dgm:constr type="endPad" refType="connDist" fact="0.25"/>
            </dgm:constrLst>
            <dgm:ruleLst/>
          </dgm:layoutNode>
        </dgm:forEach>
        <dgm:forEach name="Name9" axis="ch" ptType="node">
          <dgm:layoutNode name="child" styleLbl="alignAccFollowNode1">
            <dgm:varLst>
              <dgm:chMax val="0"/>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0" axis="followSib" ptType="sibTrans" cnt="1">
            <dgm:layoutNode name="sibTrans" styleLbl="sibTrans2D1">
              <dgm:alg type="conn">
                <dgm:param type="begPts" val="auto"/>
                <dgm:param type="endPts" val="auto"/>
              </dgm:alg>
              <dgm:shape xmlns:r="http://schemas.openxmlformats.org/officeDocument/2006/relationships" type="conn" r:blip="">
                <dgm:adjLst/>
              </dgm:shape>
              <dgm:presOf axis="self"/>
              <dgm:constrLst>
                <dgm:constr type="w" refType="h"/>
                <dgm:constr type="connDist"/>
                <dgm:constr type="wArH" refType="h" fact="0.25"/>
                <dgm:constr type="hArH" refType="wArH" fact="2"/>
                <dgm:constr type="stemThick" refType="hArH" fact="0.667"/>
                <dgm:constr type="begPad" refType="w" fact="0.25"/>
                <dgm:constr type="endPad" refType="w" fact="0.25"/>
              </dgm:constrLst>
              <dgm:ruleLst/>
            </dgm:layoutNode>
          </dgm:forEach>
        </dgm:forEach>
      </dgm:layoutNode>
      <dgm:choose name="Name11">
        <dgm:if name="Name12" axis="self" ptType="node" func="revPos" op="gte" val="2">
          <dgm:layoutNode name="hSp">
            <dgm:alg type="sp"/>
            <dgm:shape xmlns:r="http://schemas.openxmlformats.org/officeDocument/2006/relationships" r:blip="">
              <dgm:adjLst/>
            </dgm:shape>
            <dgm:presOf/>
            <dgm:constrLst/>
            <dgm:ruleLst/>
          </dgm:layoutNode>
        </dgm:if>
        <dgm:else name="Name13"/>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994" name="Rectangle 1026"/>
          <p:cNvSpPr>
            <a:spLocks noGrp="1" noChangeArrowheads="1"/>
          </p:cNvSpPr>
          <p:nvPr>
            <p:ph type="hdr" sz="quarter"/>
          </p:nvPr>
        </p:nvSpPr>
        <p:spPr>
          <a:xfrm>
            <a:off x="0" y="0"/>
            <a:ext cx="4301543" cy="339884"/>
          </a:xfrm>
          <a:prstGeom prst="rect">
            <a:avLst/>
          </a:prstGeom>
          <a:noFill/>
          <a:ln w="9525">
            <a:noFill/>
            <a:miter/>
          </a:ln>
          <a:effectLst/>
        </p:spPr>
        <p:txBody>
          <a:bodyPr vert="horz" wrap="square" lIns="89999" tIns="46800" rIns="89999" bIns="46800" anchor="t" anchorCtr="0">
            <a:prstTxWarp prst="textNoShape">
              <a:avLst/>
            </a:prstTxWarp>
          </a:bodyPr>
          <a:lstStyle>
            <a:lvl1pPr>
              <a:defRPr sz="1200"/>
            </a:lvl1pPr>
          </a:lstStyle>
          <a:p>
            <a:pPr lvl="0">
              <a:defRPr/>
            </a:pPr>
            <a:endParaRPr lang="ko-KR" altLang="en-US"/>
          </a:p>
        </p:txBody>
      </p:sp>
      <p:sp>
        <p:nvSpPr>
          <p:cNvPr id="84995" name="Rectangle 1027"/>
          <p:cNvSpPr>
            <a:spLocks noGrp="1" noChangeArrowheads="1"/>
          </p:cNvSpPr>
          <p:nvPr>
            <p:ph type="dt" sz="quarter" idx="1"/>
          </p:nvPr>
        </p:nvSpPr>
        <p:spPr>
          <a:xfrm>
            <a:off x="5625095" y="0"/>
            <a:ext cx="4301543" cy="339884"/>
          </a:xfrm>
          <a:prstGeom prst="rect">
            <a:avLst/>
          </a:prstGeom>
          <a:noFill/>
          <a:ln w="9525">
            <a:noFill/>
            <a:miter/>
          </a:ln>
          <a:effectLst/>
        </p:spPr>
        <p:txBody>
          <a:bodyPr vert="horz" wrap="square" lIns="89999" tIns="46800" rIns="89999" bIns="46800" anchor="t" anchorCtr="0">
            <a:prstTxWarp prst="textNoShape">
              <a:avLst/>
            </a:prstTxWarp>
          </a:bodyPr>
          <a:lstStyle>
            <a:lvl1pPr algn="r">
              <a:defRPr sz="1200"/>
            </a:lvl1pPr>
          </a:lstStyle>
          <a:p>
            <a:pPr lvl="0">
              <a:defRPr/>
            </a:pPr>
            <a:endParaRPr lang="ko-KR" altLang="en-US"/>
          </a:p>
        </p:txBody>
      </p:sp>
      <p:sp>
        <p:nvSpPr>
          <p:cNvPr id="84996" name="Rectangle 1028"/>
          <p:cNvSpPr>
            <a:spLocks noGrp="1" noChangeArrowheads="1"/>
          </p:cNvSpPr>
          <p:nvPr>
            <p:ph type="ftr" sz="quarter" idx="2"/>
          </p:nvPr>
        </p:nvSpPr>
        <p:spPr>
          <a:xfrm>
            <a:off x="0" y="6457791"/>
            <a:ext cx="4301543" cy="339884"/>
          </a:xfrm>
          <a:prstGeom prst="rect">
            <a:avLst/>
          </a:prstGeom>
          <a:noFill/>
          <a:ln w="9525">
            <a:noFill/>
            <a:miter/>
          </a:ln>
          <a:effectLst/>
        </p:spPr>
        <p:txBody>
          <a:bodyPr vert="horz" wrap="square" lIns="89999" tIns="46800" rIns="89999" bIns="46800" anchor="b" anchorCtr="0">
            <a:prstTxWarp prst="textNoShape">
              <a:avLst/>
            </a:prstTxWarp>
          </a:bodyPr>
          <a:lstStyle>
            <a:lvl1pPr>
              <a:defRPr sz="1200"/>
            </a:lvl1pPr>
          </a:lstStyle>
          <a:p>
            <a:pPr lvl="0">
              <a:defRPr/>
            </a:pPr>
            <a:r>
              <a:rPr lang="en-US"/>
              <a:t>© 2016 Pearson Education, Inc., Hoboken, NJ. All rights reserved.</a:t>
            </a:r>
          </a:p>
        </p:txBody>
      </p:sp>
      <p:sp>
        <p:nvSpPr>
          <p:cNvPr id="84997" name="Rectangle 1029"/>
          <p:cNvSpPr>
            <a:spLocks noGrp="1" noChangeArrowheads="1"/>
          </p:cNvSpPr>
          <p:nvPr>
            <p:ph type="sldNum" sz="quarter" idx="3"/>
          </p:nvPr>
        </p:nvSpPr>
        <p:spPr>
          <a:xfrm>
            <a:off x="5625095" y="6457791"/>
            <a:ext cx="4301543" cy="339884"/>
          </a:xfrm>
          <a:prstGeom prst="rect">
            <a:avLst/>
          </a:prstGeom>
          <a:noFill/>
          <a:ln w="9525">
            <a:noFill/>
            <a:miter/>
          </a:ln>
          <a:effectLst/>
        </p:spPr>
        <p:txBody>
          <a:bodyPr vert="horz" wrap="square" lIns="89999" tIns="46800" rIns="89999" bIns="46800" anchor="b" anchorCtr="0">
            <a:prstTxWarp prst="textNoShape">
              <a:avLst/>
            </a:prstTxWarp>
          </a:bodyPr>
          <a:lstStyle>
            <a:lvl1pPr algn="r">
              <a:defRPr sz="1200"/>
            </a:lvl1pPr>
          </a:lstStyle>
          <a:p>
            <a:pPr lvl="0">
              <a:defRPr/>
            </a:pPr>
            <a:fld id="{0322DCDD-0C19-3441-B848-50C2235D8273}" type="slidenum">
              <a:rPr lang="en-US"/>
              <a:pPr lvl="0">
                <a:defRPr/>
              </a:pPr>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3970" name="Rectangle 2"/>
          <p:cNvSpPr>
            <a:spLocks noGrp="1" noChangeArrowheads="1"/>
          </p:cNvSpPr>
          <p:nvPr>
            <p:ph type="hdr" sz="quarter"/>
          </p:nvPr>
        </p:nvSpPr>
        <p:spPr>
          <a:xfrm>
            <a:off x="0" y="0"/>
            <a:ext cx="4301543" cy="339884"/>
          </a:xfrm>
          <a:prstGeom prst="rect">
            <a:avLst/>
          </a:prstGeom>
          <a:noFill/>
          <a:ln w="9525">
            <a:noFill/>
            <a:miter/>
          </a:ln>
          <a:effectLst/>
        </p:spPr>
        <p:txBody>
          <a:bodyPr vert="horz" wrap="square" lIns="89999" tIns="46800" rIns="89999" bIns="46800" anchor="t" anchorCtr="0">
            <a:prstTxWarp prst="textNoShape">
              <a:avLst/>
            </a:prstTxWarp>
          </a:bodyPr>
          <a:lstStyle>
            <a:lvl1pPr>
              <a:defRPr sz="1200"/>
            </a:lvl1pPr>
          </a:lstStyle>
          <a:p>
            <a:pPr lvl="0">
              <a:defRPr/>
            </a:pPr>
            <a:endParaRPr lang="ko-KR" altLang="en-US"/>
          </a:p>
        </p:txBody>
      </p:sp>
      <p:sp>
        <p:nvSpPr>
          <p:cNvPr id="83971" name="Rectangle 3"/>
          <p:cNvSpPr>
            <a:spLocks noGrp="1" noChangeArrowheads="1"/>
          </p:cNvSpPr>
          <p:nvPr>
            <p:ph type="dt" idx="1"/>
          </p:nvPr>
        </p:nvSpPr>
        <p:spPr>
          <a:xfrm>
            <a:off x="5625095" y="0"/>
            <a:ext cx="4301543" cy="339884"/>
          </a:xfrm>
          <a:prstGeom prst="rect">
            <a:avLst/>
          </a:prstGeom>
          <a:noFill/>
          <a:ln w="9525">
            <a:noFill/>
            <a:miter/>
          </a:ln>
          <a:effectLst/>
        </p:spPr>
        <p:txBody>
          <a:bodyPr vert="horz" wrap="square" lIns="89999" tIns="46800" rIns="89999" bIns="46800" anchor="t" anchorCtr="0">
            <a:prstTxWarp prst="textNoShape">
              <a:avLst/>
            </a:prstTxWarp>
          </a:bodyPr>
          <a:lstStyle>
            <a:lvl1pPr algn="r">
              <a:defRPr sz="1200"/>
            </a:lvl1pPr>
          </a:lstStyle>
          <a:p>
            <a:pPr lvl="0">
              <a:defRPr/>
            </a:pPr>
            <a:endParaRPr lang="ko-KR" altLang="en-US"/>
          </a:p>
        </p:txBody>
      </p:sp>
      <p:sp>
        <p:nvSpPr>
          <p:cNvPr id="83972" name="Rectangle 4"/>
          <p:cNvSpPr>
            <a:spLocks noGrp="1" noRot="1" noChangeAspect="1" noChangeArrowheads="1" noTextEdit="1"/>
          </p:cNvSpPr>
          <p:nvPr>
            <p:ph type="sldImg" idx="2"/>
          </p:nvPr>
        </p:nvSpPr>
        <p:spPr>
          <a:xfrm>
            <a:off x="3263900" y="509588"/>
            <a:ext cx="3398838" cy="2549525"/>
          </a:xfrm>
          <a:prstGeom prst="rect">
            <a:avLst/>
          </a:prstGeom>
          <a:noFill/>
          <a:ln w="9525">
            <a:solidFill>
              <a:srgbClr val="000000"/>
            </a:solidFill>
            <a:miter/>
          </a:ln>
          <a:effectLst/>
        </p:spPr>
      </p:sp>
      <p:sp>
        <p:nvSpPr>
          <p:cNvPr id="83973" name="Rectangle 5"/>
          <p:cNvSpPr>
            <a:spLocks noGrp="1" noChangeArrowheads="1"/>
          </p:cNvSpPr>
          <p:nvPr>
            <p:ph type="body" sz="quarter" idx="3"/>
          </p:nvPr>
        </p:nvSpPr>
        <p:spPr>
          <a:xfrm>
            <a:off x="1323552" y="3228896"/>
            <a:ext cx="7279535" cy="3058954"/>
          </a:xfrm>
          <a:prstGeom prst="rect">
            <a:avLst/>
          </a:prstGeom>
          <a:noFill/>
          <a:ln w="9525">
            <a:noFill/>
            <a:miter/>
          </a:ln>
          <a:effectLst/>
        </p:spPr>
        <p:txBody>
          <a:bodyPr vert="horz" wrap="square" lIns="89999" tIns="46800" rIns="89999" bIns="46800" anchor="t" anchorCtr="0">
            <a:prstTxWarp prst="textNoShape">
              <a:avLst/>
            </a:prstTxWarp>
          </a:bodyPr>
          <a:lstStyle/>
          <a:p>
            <a:pPr lvl="0">
              <a:defRPr/>
            </a:pPr>
            <a:r>
              <a:rPr lang="en-US"/>
              <a:t>Click to edit Master text styles</a:t>
            </a:r>
          </a:p>
          <a:p>
            <a:pPr lvl="1">
              <a:defRPr/>
            </a:pPr>
            <a:r>
              <a:rPr lang="en-US"/>
              <a:t>Second level</a:t>
            </a:r>
          </a:p>
          <a:p>
            <a:pPr lvl="2">
              <a:defRPr/>
            </a:pPr>
            <a:r>
              <a:rPr lang="en-US"/>
              <a:t>Third level</a:t>
            </a:r>
          </a:p>
          <a:p>
            <a:pPr lvl="3">
              <a:defRPr/>
            </a:pPr>
            <a:r>
              <a:rPr lang="en-US"/>
              <a:t>Fourth level</a:t>
            </a:r>
          </a:p>
          <a:p>
            <a:pPr lvl="4">
              <a:defRPr/>
            </a:pPr>
            <a:r>
              <a:rPr lang="en-US"/>
              <a:t>Fifth level</a:t>
            </a:r>
          </a:p>
        </p:txBody>
      </p:sp>
      <p:sp>
        <p:nvSpPr>
          <p:cNvPr id="83974" name="Rectangle 6"/>
          <p:cNvSpPr>
            <a:spLocks noGrp="1" noChangeArrowheads="1"/>
          </p:cNvSpPr>
          <p:nvPr>
            <p:ph type="ftr" sz="quarter" idx="4"/>
          </p:nvPr>
        </p:nvSpPr>
        <p:spPr>
          <a:xfrm>
            <a:off x="0" y="6457791"/>
            <a:ext cx="4301543" cy="339884"/>
          </a:xfrm>
          <a:prstGeom prst="rect">
            <a:avLst/>
          </a:prstGeom>
          <a:noFill/>
          <a:ln w="9525">
            <a:noFill/>
            <a:miter/>
          </a:ln>
          <a:effectLst/>
        </p:spPr>
        <p:txBody>
          <a:bodyPr vert="horz" wrap="square" lIns="89999" tIns="46800" rIns="89999" bIns="46800" anchor="b" anchorCtr="0">
            <a:prstTxWarp prst="textNoShape">
              <a:avLst/>
            </a:prstTxWarp>
          </a:bodyPr>
          <a:lstStyle>
            <a:lvl1pPr>
              <a:defRPr sz="1200"/>
            </a:lvl1pPr>
          </a:lstStyle>
          <a:p>
            <a:pPr lvl="0">
              <a:defRPr/>
            </a:pPr>
            <a:r>
              <a:rPr lang="en-US"/>
              <a:t>© 2016 Pearson Education, Inc., Hoboken, NJ. All rights reserved.</a:t>
            </a:r>
          </a:p>
        </p:txBody>
      </p:sp>
      <p:sp>
        <p:nvSpPr>
          <p:cNvPr id="83975" name="Rectangle 7"/>
          <p:cNvSpPr>
            <a:spLocks noGrp="1" noChangeArrowheads="1"/>
          </p:cNvSpPr>
          <p:nvPr>
            <p:ph type="sldNum" sz="quarter" idx="5"/>
          </p:nvPr>
        </p:nvSpPr>
        <p:spPr>
          <a:xfrm>
            <a:off x="5625095" y="6457791"/>
            <a:ext cx="4301543" cy="339884"/>
          </a:xfrm>
          <a:prstGeom prst="rect">
            <a:avLst/>
          </a:prstGeom>
          <a:noFill/>
          <a:ln w="9525">
            <a:noFill/>
            <a:miter/>
          </a:ln>
          <a:effectLst/>
        </p:spPr>
        <p:txBody>
          <a:bodyPr vert="horz" wrap="square" lIns="89999" tIns="46800" rIns="89999" bIns="46800" anchor="b" anchorCtr="0">
            <a:prstTxWarp prst="textNoShape">
              <a:avLst/>
            </a:prstTxWarp>
          </a:bodyPr>
          <a:lstStyle>
            <a:lvl1pPr algn="r">
              <a:defRPr sz="1200"/>
            </a:lvl1pPr>
          </a:lstStyle>
          <a:p>
            <a:pPr lvl="0">
              <a:defRPr/>
            </a:pPr>
            <a:fld id="{56C40E98-D33D-704E-929D-27FB84CF5632}" type="slidenum">
              <a:rPr lang="en-US"/>
              <a:pPr lvl="0">
                <a:defRPr/>
              </a:pPr>
              <a:t>‹#›</a:t>
            </a:fld>
            <a:endParaRPr lang="en-US"/>
          </a:p>
        </p:txBody>
      </p:sp>
    </p:spTree>
  </p:cSld>
  <p:clrMap bg1="lt1" tx1="dk1" bg2="lt2" tx2="dk2" accent1="accent1" accent2="accent2" accent3="accent3" accent4="accent4" accent5="accent5" accent6="accent6" hlink="hlink" folHlink="folHlink"/>
  <p:hf hdr="0" dt="0"/>
  <p:notesStyle>
    <a:lvl1pPr algn="l" rtl="0" eaLnBrk="0" fontAlgn="base" hangingPunct="0">
      <a:spcBef>
        <a:spcPct val="30000"/>
      </a:spcBef>
      <a:spcAft>
        <a:spcPct val="0"/>
      </a:spcAft>
      <a:defRPr kumimoji="1" sz="1200" kern="1200">
        <a:solidFill>
          <a:schemeClr val="tx1"/>
        </a:solidFill>
        <a:latin typeface="Times New Roman"/>
        <a:ea typeface="+mn-ea"/>
        <a:cs typeface="+mn-cs"/>
      </a:defRPr>
    </a:lvl1pPr>
    <a:lvl2pPr marL="457200" algn="l" rtl="0" eaLnBrk="0" fontAlgn="base" hangingPunct="0">
      <a:spcBef>
        <a:spcPct val="30000"/>
      </a:spcBef>
      <a:spcAft>
        <a:spcPct val="0"/>
      </a:spcAft>
      <a:defRPr kumimoji="1" sz="1200" kern="1200">
        <a:solidFill>
          <a:schemeClr val="tx1"/>
        </a:solidFill>
        <a:latin typeface="Times New Roman"/>
        <a:ea typeface="ＭＳ Ｐゴシック"/>
        <a:cs typeface="+mn-cs"/>
      </a:defRPr>
    </a:lvl2pPr>
    <a:lvl3pPr marL="914400" algn="l" rtl="0" eaLnBrk="0" fontAlgn="base" hangingPunct="0">
      <a:spcBef>
        <a:spcPct val="30000"/>
      </a:spcBef>
      <a:spcAft>
        <a:spcPct val="0"/>
      </a:spcAft>
      <a:defRPr kumimoji="1" sz="1200" kern="1200">
        <a:solidFill>
          <a:schemeClr val="tx1"/>
        </a:solidFill>
        <a:latin typeface="Times New Roman"/>
        <a:ea typeface="ＭＳ Ｐゴシック"/>
        <a:cs typeface="+mn-cs"/>
      </a:defRPr>
    </a:lvl3pPr>
    <a:lvl4pPr marL="1371600" algn="l" rtl="0" eaLnBrk="0" fontAlgn="base" hangingPunct="0">
      <a:spcBef>
        <a:spcPct val="30000"/>
      </a:spcBef>
      <a:spcAft>
        <a:spcPct val="0"/>
      </a:spcAft>
      <a:defRPr kumimoji="1" sz="1200" kern="1200">
        <a:solidFill>
          <a:schemeClr val="tx1"/>
        </a:solidFill>
        <a:latin typeface="Times New Roman"/>
        <a:ea typeface="ＭＳ Ｐゴシック"/>
        <a:cs typeface="+mn-cs"/>
      </a:defRPr>
    </a:lvl4pPr>
    <a:lvl5pPr marL="1828800" algn="l" rtl="0" eaLnBrk="0" fontAlgn="base" hangingPunct="0">
      <a:spcBef>
        <a:spcPct val="30000"/>
      </a:spcBef>
      <a:spcAft>
        <a:spcPct val="0"/>
      </a:spcAft>
      <a:defRPr kumimoji="1" sz="1200" kern="1200">
        <a:solidFill>
          <a:schemeClr val="tx1"/>
        </a:solidFill>
        <a:latin typeface="Times New Roman"/>
        <a:ea typeface="ＭＳ Ｐゴシック"/>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lvl="0">
              <a:defRPr/>
            </a:pPr>
            <a:fld id="{5DC1486A-64A2-174A-9561-2035EFB54CD6}" type="slidenum">
              <a:rPr lang="en-US"/>
              <a:pPr lvl="0">
                <a:defRPr/>
              </a:pPr>
              <a:t>1</a:t>
            </a:fld>
            <a:endParaRPr lang="en-US"/>
          </a:p>
        </p:txBody>
      </p:sp>
      <p:sp>
        <p:nvSpPr>
          <p:cNvPr id="52226" name="Rectangle 2050"/>
          <p:cNvSpPr>
            <a:spLocks noGrp="1" noRot="1" noChangeAspect="1" noChangeArrowheads="1" noTextEdit="1"/>
          </p:cNvSpPr>
          <p:nvPr>
            <p:ph type="sldImg"/>
          </p:nvPr>
        </p:nvSpPr>
        <p:spPr>
          <a:ln/>
        </p:spPr>
      </p:sp>
      <p:sp>
        <p:nvSpPr>
          <p:cNvPr id="52227" name="Rectangle 2051"/>
          <p:cNvSpPr>
            <a:spLocks noGrp="1" noChangeArrowheads="1"/>
          </p:cNvSpPr>
          <p:nvPr>
            <p:ph type="body" idx="1"/>
          </p:nvPr>
        </p:nvSpPr>
        <p:spPr/>
        <p:txBody>
          <a:bodyPr/>
          <a:lstStyle/>
          <a:p>
            <a:pPr marL="0" marR="0" indent="0" algn="l" defTabSz="914400" rtl="0" eaLnBrk="0" latinLnBrk="0" hangingPunct="0">
              <a:lnSpc>
                <a:spcPct val="100000"/>
              </a:lnSpc>
              <a:spcBef>
                <a:spcPct val="30000"/>
              </a:spcBef>
              <a:spcAft>
                <a:spcPct val="0"/>
              </a:spcAft>
              <a:buClrTx/>
              <a:buFontTx/>
              <a:buNone/>
              <a:defRPr/>
            </a:pPr>
            <a:r>
              <a:rPr lang="en-US">
                <a:latin typeface="Times New Roman"/>
              </a:rPr>
              <a:t>Lecture slides prepared for “Computer Organization</a:t>
            </a:r>
            <a:r>
              <a:rPr lang="en-US" baseline="0">
                <a:latin typeface="Times New Roman"/>
              </a:rPr>
              <a:t> and Architecture</a:t>
            </a:r>
            <a:r>
              <a:rPr lang="en-US">
                <a:latin typeface="Times New Roman"/>
              </a:rPr>
              <a:t>”, 10/e, by William Stallings, Chapter 4 “Cache</a:t>
            </a:r>
            <a:r>
              <a:rPr lang="en-US" baseline="0">
                <a:latin typeface="Times New Roman"/>
              </a:rPr>
              <a:t> Memory</a:t>
            </a:r>
            <a:r>
              <a:rPr lang="en-US">
                <a:latin typeface="Times New Roman"/>
              </a:rPr>
              <a:t>”.</a:t>
            </a:r>
          </a:p>
          <a:p>
            <a:pPr lvl="0">
              <a:defRPr/>
            </a:pPr>
            <a:endParaRPr lang="en-GB"/>
          </a:p>
        </p:txBody>
      </p:sp>
      <p:sp>
        <p:nvSpPr>
          <p:cNvPr id="2" name="Footer Placeholder 1"/>
          <p:cNvSpPr>
            <a:spLocks noGrp="1"/>
          </p:cNvSpPr>
          <p:nvPr>
            <p:ph type="ftr" sz="quarter" idx="10"/>
          </p:nvPr>
        </p:nvSpPr>
        <p:spPr/>
        <p:txBody>
          <a:bodyPr/>
          <a:lstStyle/>
          <a:p>
            <a:pPr lvl="0">
              <a:defRPr/>
            </a:pPr>
            <a:r>
              <a:rPr lang="en-US"/>
              <a:t>© 2016 Pearson Education, Inc., Hoboken, NJ. All rights reserved.</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TextEdit="1"/>
          </p:cNvSpPr>
          <p:nvPr>
            <p:ph type="sldImg"/>
          </p:nvPr>
        </p:nvSpPr>
        <p:spPr/>
      </p:sp>
      <p:sp>
        <p:nvSpPr>
          <p:cNvPr id="3" name="Notes Placeholder 2"/>
          <p:cNvSpPr>
            <a:spLocks noGrp="1"/>
          </p:cNvSpPr>
          <p:nvPr>
            <p:ph type="body" idx="1"/>
          </p:nvPr>
        </p:nvSpPr>
        <p:spPr/>
        <p:txBody>
          <a:bodyPr>
            <a:normAutofit/>
          </a:bodyPr>
          <a:lstStyle/>
          <a:p>
            <a:pPr lvl="0">
              <a:defRPr/>
            </a:pPr>
            <a:r>
              <a:rPr kumimoji="1" lang="en-US" sz="1200" kern="1200" baseline="0">
                <a:solidFill>
                  <a:schemeClr val="tx1"/>
                </a:solidFill>
                <a:latin typeface="Times New Roman"/>
                <a:ea typeface="+mn-ea"/>
                <a:cs typeface="+mn-cs"/>
              </a:rPr>
              <a:t>Figure 4.4 depicts the structure of a cache/main-memory system.</a:t>
            </a:r>
            <a:endParaRPr lang="en-US"/>
          </a:p>
        </p:txBody>
      </p:sp>
      <p:sp>
        <p:nvSpPr>
          <p:cNvPr id="4" name="Slide Number Placeholder 3"/>
          <p:cNvSpPr>
            <a:spLocks noGrp="1"/>
          </p:cNvSpPr>
          <p:nvPr>
            <p:ph type="sldNum" sz="quarter" idx="10"/>
          </p:nvPr>
        </p:nvSpPr>
        <p:spPr/>
        <p:txBody>
          <a:bodyPr/>
          <a:lstStyle/>
          <a:p>
            <a:pPr lvl="0">
              <a:defRPr/>
            </a:pPr>
            <a:fld id="{56C40E98-D33D-704E-929D-27FB84CF5632}" type="slidenum">
              <a:rPr lang="en-US"/>
              <a:pPr lvl="0">
                <a:defRPr/>
              </a:pPr>
              <a:t>10</a:t>
            </a:fld>
            <a:endParaRPr lang="en-US"/>
          </a:p>
        </p:txBody>
      </p:sp>
      <p:sp>
        <p:nvSpPr>
          <p:cNvPr id="5" name="Footer Placeholder 4"/>
          <p:cNvSpPr>
            <a:spLocks noGrp="1"/>
          </p:cNvSpPr>
          <p:nvPr>
            <p:ph type="ftr" sz="quarter" idx="11"/>
          </p:nvPr>
        </p:nvSpPr>
        <p:spPr/>
        <p:txBody>
          <a:bodyPr/>
          <a:lstStyle/>
          <a:p>
            <a:pPr lvl="0">
              <a:defRPr/>
            </a:pPr>
            <a:r>
              <a:rPr lang="en-US"/>
              <a:t>© 2016 Pearson Education, Inc., Hoboken, NJ. All rights reserved.</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TextEdit="1"/>
          </p:cNvSpPr>
          <p:nvPr>
            <p:ph type="sldImg"/>
          </p:nvPr>
        </p:nvSpPr>
        <p:spPr/>
      </p:sp>
      <p:sp>
        <p:nvSpPr>
          <p:cNvPr id="3" name="Notes Placeholder 2"/>
          <p:cNvSpPr>
            <a:spLocks noGrp="1"/>
          </p:cNvSpPr>
          <p:nvPr>
            <p:ph type="body" idx="1"/>
          </p:nvPr>
        </p:nvSpPr>
        <p:spPr/>
        <p:txBody>
          <a:bodyPr>
            <a:normAutofit/>
          </a:bodyPr>
          <a:lstStyle/>
          <a:p>
            <a:pPr lvl="0">
              <a:defRPr/>
            </a:pPr>
            <a:r>
              <a:rPr kumimoji="1" lang="en-US" sz="1200" kern="1200" baseline="0">
                <a:solidFill>
                  <a:schemeClr val="tx1"/>
                </a:solidFill>
                <a:latin typeface="Times New Roman"/>
                <a:ea typeface="+mn-ea"/>
                <a:cs typeface="+mn-cs"/>
              </a:rPr>
              <a:t>Figure 4.5 illustrates the read operation. The processor generates the read</a:t>
            </a:r>
          </a:p>
          <a:p>
            <a:pPr lvl="0">
              <a:defRPr/>
            </a:pPr>
            <a:r>
              <a:rPr kumimoji="1" lang="en-US" sz="1200" kern="1200" baseline="0">
                <a:solidFill>
                  <a:schemeClr val="tx1"/>
                </a:solidFill>
                <a:latin typeface="Times New Roman"/>
                <a:ea typeface="+mn-ea"/>
                <a:cs typeface="+mn-cs"/>
              </a:rPr>
              <a:t>address (RA) of a word to be read. If the word is contained in the cache, it is delivered</a:t>
            </a:r>
          </a:p>
          <a:p>
            <a:pPr lvl="0">
              <a:defRPr/>
            </a:pPr>
            <a:r>
              <a:rPr kumimoji="1" lang="en-US" sz="1200" kern="1200" baseline="0">
                <a:solidFill>
                  <a:schemeClr val="tx1"/>
                </a:solidFill>
                <a:latin typeface="Times New Roman"/>
                <a:ea typeface="+mn-ea"/>
                <a:cs typeface="+mn-cs"/>
              </a:rPr>
              <a:t>to the processor. Otherwise, the block containing that word is loaded into the</a:t>
            </a:r>
          </a:p>
          <a:p>
            <a:pPr lvl="0">
              <a:defRPr/>
            </a:pPr>
            <a:r>
              <a:rPr kumimoji="1" lang="en-US" sz="1200" kern="1200" baseline="0">
                <a:solidFill>
                  <a:schemeClr val="tx1"/>
                </a:solidFill>
                <a:latin typeface="Times New Roman"/>
                <a:ea typeface="+mn-ea"/>
                <a:cs typeface="+mn-cs"/>
              </a:rPr>
              <a:t>cache, and the word is delivered to the processor.</a:t>
            </a:r>
          </a:p>
          <a:p>
            <a:pPr lvl="0">
              <a:defRPr/>
            </a:pPr>
            <a:endParaRPr kumimoji="1" lang="en-US" sz="1200" kern="1200" baseline="0">
              <a:solidFill>
                <a:schemeClr val="tx1"/>
              </a:solidFill>
              <a:latin typeface="Times New Roman"/>
              <a:ea typeface="+mn-ea"/>
              <a:cs typeface="+mn-cs"/>
            </a:endParaRPr>
          </a:p>
          <a:p>
            <a:pPr lvl="0">
              <a:defRPr/>
            </a:pPr>
            <a:r>
              <a:rPr kumimoji="1" lang="en-US" sz="1200" b="0" i="0" u="none" strike="noStrike" kern="1200" baseline="0">
                <a:solidFill>
                  <a:schemeClr val="tx1"/>
                </a:solidFill>
                <a:latin typeface="Times New Roman"/>
                <a:ea typeface="+mn-ea"/>
                <a:cs typeface="+mn-cs"/>
              </a:rPr>
              <a:t> Figure 4.5 shows these last two</a:t>
            </a:r>
          </a:p>
          <a:p>
            <a:pPr lvl="0">
              <a:defRPr/>
            </a:pPr>
            <a:r>
              <a:rPr kumimoji="1" lang="en-US" sz="1200" b="0" i="0" u="none" strike="noStrike" kern="1200" baseline="0">
                <a:solidFill>
                  <a:schemeClr val="tx1"/>
                </a:solidFill>
                <a:latin typeface="Times New Roman"/>
                <a:ea typeface="+mn-ea"/>
                <a:cs typeface="+mn-cs"/>
              </a:rPr>
              <a:t>operations occurring in parallel and reflects the organization shown in Figure 4.6,</a:t>
            </a:r>
          </a:p>
          <a:p>
            <a:pPr lvl="0">
              <a:defRPr/>
            </a:pPr>
            <a:r>
              <a:rPr kumimoji="1" lang="en-US" sz="1200" b="0" i="0" u="none" strike="noStrike" kern="1200" baseline="0">
                <a:solidFill>
                  <a:schemeClr val="tx1"/>
                </a:solidFill>
                <a:latin typeface="Times New Roman"/>
                <a:ea typeface="+mn-ea"/>
                <a:cs typeface="+mn-cs"/>
              </a:rPr>
              <a:t>which is typical of contemporary cache organizations. </a:t>
            </a:r>
            <a:endParaRPr lang="en-US"/>
          </a:p>
        </p:txBody>
      </p:sp>
      <p:sp>
        <p:nvSpPr>
          <p:cNvPr id="4" name="Slide Number Placeholder 3"/>
          <p:cNvSpPr>
            <a:spLocks noGrp="1"/>
          </p:cNvSpPr>
          <p:nvPr>
            <p:ph type="sldNum" sz="quarter" idx="10"/>
          </p:nvPr>
        </p:nvSpPr>
        <p:spPr/>
        <p:txBody>
          <a:bodyPr/>
          <a:lstStyle/>
          <a:p>
            <a:pPr lvl="0">
              <a:defRPr/>
            </a:pPr>
            <a:fld id="{56C40E98-D33D-704E-929D-27FB84CF5632}" type="slidenum">
              <a:rPr lang="en-US"/>
              <a:pPr lvl="0">
                <a:defRPr/>
              </a:pPr>
              <a:t>11</a:t>
            </a:fld>
            <a:endParaRPr lang="en-US"/>
          </a:p>
        </p:txBody>
      </p:sp>
      <p:sp>
        <p:nvSpPr>
          <p:cNvPr id="5" name="Footer Placeholder 4"/>
          <p:cNvSpPr>
            <a:spLocks noGrp="1"/>
          </p:cNvSpPr>
          <p:nvPr>
            <p:ph type="ftr" sz="quarter" idx="11"/>
          </p:nvPr>
        </p:nvSpPr>
        <p:spPr/>
        <p:txBody>
          <a:bodyPr/>
          <a:lstStyle/>
          <a:p>
            <a:pPr lvl="0">
              <a:defRPr/>
            </a:pPr>
            <a:r>
              <a:rPr lang="en-US"/>
              <a:t>© 2016 Pearson Education, Inc., Hoboken, NJ. All rights reserved.</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lvl="0">
              <a:defRPr/>
            </a:pPr>
            <a:fld id="{65DC8EB7-64A6-2345-BE9F-FA0A456F7B44}" type="slidenum">
              <a:rPr lang="en-US"/>
              <a:pPr lvl="0">
                <a:defRPr/>
              </a:pPr>
              <a:t>12</a:t>
            </a:fld>
            <a:endParaRPr lang="en-US"/>
          </a:p>
        </p:txBody>
      </p:sp>
      <p:sp>
        <p:nvSpPr>
          <p:cNvPr id="117762" name="Rectangle 2"/>
          <p:cNvSpPr>
            <a:spLocks noGrp="1" noRot="1" noChangeAspect="1" noChangeArrowheads="1" noTextEdit="1"/>
          </p:cNvSpPr>
          <p:nvPr>
            <p:ph type="sldImg"/>
          </p:nvPr>
        </p:nvSpPr>
        <p:spPr>
          <a:ln/>
        </p:spPr>
      </p:sp>
      <p:sp>
        <p:nvSpPr>
          <p:cNvPr id="117763" name="Rectangle 3"/>
          <p:cNvSpPr>
            <a:spLocks noGrp="1" noChangeArrowheads="1"/>
          </p:cNvSpPr>
          <p:nvPr>
            <p:ph type="body" idx="1"/>
          </p:nvPr>
        </p:nvSpPr>
        <p:spPr/>
        <p:txBody>
          <a:bodyPr/>
          <a:lstStyle/>
          <a:p>
            <a:pPr lvl="0">
              <a:defRPr/>
            </a:pPr>
            <a:r>
              <a:rPr kumimoji="1" lang="en-US" sz="1200" kern="1200" baseline="0">
                <a:solidFill>
                  <a:schemeClr val="tx1"/>
                </a:solidFill>
                <a:latin typeface="Times New Roman"/>
                <a:ea typeface="+mn-ea"/>
                <a:cs typeface="+mn-cs"/>
              </a:rPr>
              <a:t>In this organization, the cache</a:t>
            </a:r>
          </a:p>
          <a:p>
            <a:pPr lvl="0">
              <a:defRPr/>
            </a:pPr>
            <a:r>
              <a:rPr kumimoji="1" lang="en-US" sz="1200" kern="1200" baseline="0">
                <a:solidFill>
                  <a:schemeClr val="tx1"/>
                </a:solidFill>
                <a:latin typeface="Times New Roman"/>
                <a:ea typeface="+mn-ea"/>
                <a:cs typeface="+mn-cs"/>
              </a:rPr>
              <a:t>connects to the processor via data, control, and address lines. The data and address</a:t>
            </a:r>
          </a:p>
          <a:p>
            <a:pPr lvl="0">
              <a:defRPr/>
            </a:pPr>
            <a:r>
              <a:rPr kumimoji="1" lang="en-US" sz="1200" kern="1200" baseline="0">
                <a:solidFill>
                  <a:schemeClr val="tx1"/>
                </a:solidFill>
                <a:latin typeface="Times New Roman"/>
                <a:ea typeface="+mn-ea"/>
                <a:cs typeface="+mn-cs"/>
              </a:rPr>
              <a:t>lines also attach to data and address buffers, which attach to a system bus from</a:t>
            </a:r>
          </a:p>
          <a:p>
            <a:pPr lvl="0">
              <a:defRPr/>
            </a:pPr>
            <a:r>
              <a:rPr kumimoji="1" lang="en-US" sz="1200" kern="1200" baseline="0">
                <a:solidFill>
                  <a:schemeClr val="tx1"/>
                </a:solidFill>
                <a:latin typeface="Times New Roman"/>
                <a:ea typeface="+mn-ea"/>
                <a:cs typeface="+mn-cs"/>
              </a:rPr>
              <a:t>which main memory is reached. When a cache hit occurs, the data and address buffers</a:t>
            </a:r>
          </a:p>
          <a:p>
            <a:pPr lvl="0">
              <a:defRPr/>
            </a:pPr>
            <a:r>
              <a:rPr kumimoji="1" lang="en-US" sz="1200" kern="1200" baseline="0">
                <a:solidFill>
                  <a:schemeClr val="tx1"/>
                </a:solidFill>
                <a:latin typeface="Times New Roman"/>
                <a:ea typeface="+mn-ea"/>
                <a:cs typeface="+mn-cs"/>
              </a:rPr>
              <a:t>are disabled and communication is only between processor and cache, with no</a:t>
            </a:r>
          </a:p>
          <a:p>
            <a:pPr lvl="0">
              <a:defRPr/>
            </a:pPr>
            <a:r>
              <a:rPr kumimoji="1" lang="en-US" sz="1200" kern="1200" baseline="0">
                <a:solidFill>
                  <a:schemeClr val="tx1"/>
                </a:solidFill>
                <a:latin typeface="Times New Roman"/>
                <a:ea typeface="+mn-ea"/>
                <a:cs typeface="+mn-cs"/>
              </a:rPr>
              <a:t>system bus traffic. When a cache miss occurs, the desired address is loaded onto the</a:t>
            </a:r>
          </a:p>
          <a:p>
            <a:pPr lvl="0">
              <a:defRPr/>
            </a:pPr>
            <a:r>
              <a:rPr kumimoji="1" lang="en-US" sz="1200" kern="1200" baseline="0">
                <a:solidFill>
                  <a:schemeClr val="tx1"/>
                </a:solidFill>
                <a:latin typeface="Times New Roman"/>
                <a:ea typeface="+mn-ea"/>
                <a:cs typeface="+mn-cs"/>
              </a:rPr>
              <a:t>system bus and the data are returned through the data buffer to both the cache and</a:t>
            </a:r>
          </a:p>
          <a:p>
            <a:pPr lvl="0">
              <a:defRPr/>
            </a:pPr>
            <a:r>
              <a:rPr kumimoji="1" lang="en-US" sz="1200" kern="1200" baseline="0">
                <a:solidFill>
                  <a:schemeClr val="tx1"/>
                </a:solidFill>
                <a:latin typeface="Times New Roman"/>
                <a:ea typeface="+mn-ea"/>
                <a:cs typeface="+mn-cs"/>
              </a:rPr>
              <a:t>the processor. In other organizations, the cache is physically interposed between</a:t>
            </a:r>
          </a:p>
          <a:p>
            <a:pPr lvl="0">
              <a:defRPr/>
            </a:pPr>
            <a:r>
              <a:rPr kumimoji="1" lang="en-US" sz="1200" kern="1200" baseline="0">
                <a:solidFill>
                  <a:schemeClr val="tx1"/>
                </a:solidFill>
                <a:latin typeface="Times New Roman"/>
                <a:ea typeface="+mn-ea"/>
                <a:cs typeface="+mn-cs"/>
              </a:rPr>
              <a:t>the processor and the main memory for all data, address, and control lines. In this</a:t>
            </a:r>
          </a:p>
          <a:p>
            <a:pPr lvl="0">
              <a:defRPr/>
            </a:pPr>
            <a:r>
              <a:rPr kumimoji="1" lang="en-US" sz="1200" kern="1200" baseline="0">
                <a:solidFill>
                  <a:schemeClr val="tx1"/>
                </a:solidFill>
                <a:latin typeface="Times New Roman"/>
                <a:ea typeface="+mn-ea"/>
                <a:cs typeface="+mn-cs"/>
              </a:rPr>
              <a:t>latter case, for a cache miss, the desired word is first read into the cache and then</a:t>
            </a:r>
          </a:p>
          <a:p>
            <a:pPr lvl="0">
              <a:defRPr/>
            </a:pPr>
            <a:r>
              <a:rPr kumimoji="1" lang="en-US" sz="1200" kern="1200" baseline="0">
                <a:solidFill>
                  <a:schemeClr val="tx1"/>
                </a:solidFill>
                <a:latin typeface="Times New Roman"/>
                <a:ea typeface="+mn-ea"/>
                <a:cs typeface="+mn-cs"/>
              </a:rPr>
              <a:t>transferred from cache to processor.</a:t>
            </a:r>
          </a:p>
          <a:p>
            <a:pPr lvl="0">
              <a:defRPr/>
            </a:pPr>
            <a:endParaRPr kumimoji="1" lang="en-US" sz="1200" kern="1200" baseline="0">
              <a:solidFill>
                <a:schemeClr val="tx1"/>
              </a:solidFill>
              <a:latin typeface="Times New Roman"/>
              <a:ea typeface="+mn-ea"/>
              <a:cs typeface="+mn-cs"/>
            </a:endParaRPr>
          </a:p>
          <a:p>
            <a:pPr lvl="0">
              <a:defRPr/>
            </a:pPr>
            <a:r>
              <a:rPr kumimoji="1" lang="en-US" sz="1200" b="0" i="0" u="none" strike="noStrike" kern="1200" baseline="0">
                <a:solidFill>
                  <a:schemeClr val="tx1"/>
                </a:solidFill>
                <a:latin typeface="Times New Roman"/>
                <a:ea typeface="+mn-ea"/>
                <a:cs typeface="+mn-cs"/>
              </a:rPr>
              <a:t> A discussion of the performance parameters related to cache use is contained</a:t>
            </a:r>
          </a:p>
          <a:p>
            <a:pPr lvl="0">
              <a:defRPr/>
            </a:pPr>
            <a:r>
              <a:rPr kumimoji="1" lang="en-US" sz="1200" b="0" i="0" u="none" strike="noStrike" kern="1200" baseline="0">
                <a:solidFill>
                  <a:schemeClr val="tx1"/>
                </a:solidFill>
                <a:latin typeface="Times New Roman"/>
                <a:ea typeface="+mn-ea"/>
                <a:cs typeface="+mn-cs"/>
              </a:rPr>
              <a:t>in Appendix 4A.</a:t>
            </a:r>
            <a:endParaRPr lang="en-GB"/>
          </a:p>
        </p:txBody>
      </p:sp>
      <p:sp>
        <p:nvSpPr>
          <p:cNvPr id="2" name="Footer Placeholder 1"/>
          <p:cNvSpPr>
            <a:spLocks noGrp="1"/>
          </p:cNvSpPr>
          <p:nvPr>
            <p:ph type="ftr" sz="quarter" idx="10"/>
          </p:nvPr>
        </p:nvSpPr>
        <p:spPr/>
        <p:txBody>
          <a:bodyPr/>
          <a:lstStyle/>
          <a:p>
            <a:pPr lvl="0">
              <a:defRPr/>
            </a:pPr>
            <a:r>
              <a:rPr lang="en-US"/>
              <a:t>© 2016 Pearson Education, Inc., Hoboken, NJ. All rights reserved.</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TextEdit="1"/>
          </p:cNvSpPr>
          <p:nvPr>
            <p:ph type="sldImg"/>
          </p:nvPr>
        </p:nvSpPr>
        <p:spPr/>
      </p:sp>
      <p:sp>
        <p:nvSpPr>
          <p:cNvPr id="3" name="Notes Placeholder 2"/>
          <p:cNvSpPr>
            <a:spLocks noGrp="1"/>
          </p:cNvSpPr>
          <p:nvPr>
            <p:ph type="body" idx="1"/>
          </p:nvPr>
        </p:nvSpPr>
        <p:spPr/>
        <p:txBody>
          <a:bodyPr>
            <a:normAutofit fontScale="92500" lnSpcReduction="10000"/>
          </a:bodyPr>
          <a:lstStyle/>
          <a:p>
            <a:pPr lvl="0">
              <a:defRPr/>
            </a:pPr>
            <a:r>
              <a:rPr kumimoji="1" lang="en-US" sz="1200" kern="1200" baseline="0">
                <a:solidFill>
                  <a:schemeClr val="tx1"/>
                </a:solidFill>
                <a:latin typeface="Times New Roman"/>
                <a:ea typeface="+mn-ea"/>
                <a:cs typeface="+mn-cs"/>
              </a:rPr>
              <a:t>This section provides an overview of cache design parameters and reports some</a:t>
            </a:r>
          </a:p>
          <a:p>
            <a:pPr lvl="0">
              <a:defRPr/>
            </a:pPr>
            <a:r>
              <a:rPr kumimoji="1" lang="en-US" sz="1200" kern="1200" baseline="0">
                <a:solidFill>
                  <a:schemeClr val="tx1"/>
                </a:solidFill>
                <a:latin typeface="Times New Roman"/>
                <a:ea typeface="+mn-ea"/>
                <a:cs typeface="+mn-cs"/>
              </a:rPr>
              <a:t>typical results. We occasionally refer to the use of caches in high-performance computing</a:t>
            </a:r>
          </a:p>
          <a:p>
            <a:pPr lvl="0">
              <a:defRPr/>
            </a:pPr>
            <a:r>
              <a:rPr kumimoji="1" lang="en-US" sz="1200" kern="1200" baseline="0">
                <a:solidFill>
                  <a:schemeClr val="tx1"/>
                </a:solidFill>
                <a:latin typeface="Times New Roman"/>
                <a:ea typeface="+mn-ea"/>
                <a:cs typeface="+mn-cs"/>
              </a:rPr>
              <a:t>(HPC). HPC deals with supercomputers and their software, especially for</a:t>
            </a:r>
          </a:p>
          <a:p>
            <a:pPr lvl="0">
              <a:defRPr/>
            </a:pPr>
            <a:r>
              <a:rPr kumimoji="1" lang="en-US" sz="1200" kern="1200" baseline="0">
                <a:solidFill>
                  <a:schemeClr val="tx1"/>
                </a:solidFill>
                <a:latin typeface="Times New Roman"/>
                <a:ea typeface="+mn-ea"/>
                <a:cs typeface="+mn-cs"/>
              </a:rPr>
              <a:t>scientific applications that involve large amounts of data, vector and matrix computation,</a:t>
            </a:r>
          </a:p>
          <a:p>
            <a:pPr lvl="0">
              <a:defRPr/>
            </a:pPr>
            <a:r>
              <a:rPr kumimoji="1" lang="en-US" sz="1200" kern="1200" baseline="0">
                <a:solidFill>
                  <a:schemeClr val="tx1"/>
                </a:solidFill>
                <a:latin typeface="Times New Roman"/>
                <a:ea typeface="+mn-ea"/>
                <a:cs typeface="+mn-cs"/>
              </a:rPr>
              <a:t>and the use of parallel algorithms. Cache design for HPC is quite different</a:t>
            </a:r>
          </a:p>
          <a:p>
            <a:pPr lvl="0">
              <a:defRPr/>
            </a:pPr>
            <a:r>
              <a:rPr kumimoji="1" lang="en-US" sz="1200" kern="1200" baseline="0">
                <a:solidFill>
                  <a:schemeClr val="tx1"/>
                </a:solidFill>
                <a:latin typeface="Times New Roman"/>
                <a:ea typeface="+mn-ea"/>
                <a:cs typeface="+mn-cs"/>
              </a:rPr>
              <a:t>than for other hardware platforms and applications. Indeed, many researchers</a:t>
            </a:r>
          </a:p>
          <a:p>
            <a:pPr lvl="0">
              <a:defRPr/>
            </a:pPr>
            <a:r>
              <a:rPr kumimoji="1" lang="en-US" sz="1200" kern="1200" baseline="0">
                <a:solidFill>
                  <a:schemeClr val="tx1"/>
                </a:solidFill>
                <a:latin typeface="Times New Roman"/>
                <a:ea typeface="+mn-ea"/>
                <a:cs typeface="+mn-cs"/>
              </a:rPr>
              <a:t>have found that HPC applications perform poorly on computer architectures that</a:t>
            </a:r>
          </a:p>
          <a:p>
            <a:pPr lvl="0">
              <a:defRPr/>
            </a:pPr>
            <a:r>
              <a:rPr kumimoji="1" lang="en-US" sz="1200" kern="1200" baseline="0">
                <a:solidFill>
                  <a:schemeClr val="tx1"/>
                </a:solidFill>
                <a:latin typeface="Times New Roman"/>
                <a:ea typeface="+mn-ea"/>
                <a:cs typeface="+mn-cs"/>
              </a:rPr>
              <a:t>employ caches [BAIL93]. Other researchers have since shown that a cache hierarchy</a:t>
            </a:r>
          </a:p>
          <a:p>
            <a:pPr lvl="0">
              <a:defRPr/>
            </a:pPr>
            <a:r>
              <a:rPr kumimoji="1" lang="en-US" sz="1200" kern="1200" baseline="0">
                <a:solidFill>
                  <a:schemeClr val="tx1"/>
                </a:solidFill>
                <a:latin typeface="Times New Roman"/>
                <a:ea typeface="+mn-ea"/>
                <a:cs typeface="+mn-cs"/>
              </a:rPr>
              <a:t>can be useful in improving performance if the application software is tuned to</a:t>
            </a:r>
          </a:p>
          <a:p>
            <a:pPr lvl="0">
              <a:defRPr/>
            </a:pPr>
            <a:r>
              <a:rPr kumimoji="1" lang="en-US" sz="1200" kern="1200" baseline="0">
                <a:solidFill>
                  <a:schemeClr val="tx1"/>
                </a:solidFill>
                <a:latin typeface="Times New Roman"/>
                <a:ea typeface="+mn-ea"/>
                <a:cs typeface="+mn-cs"/>
              </a:rPr>
              <a:t>exploit the cache [WANG99, PRES01].</a:t>
            </a:r>
          </a:p>
          <a:p>
            <a:pPr lvl="0">
              <a:defRPr/>
            </a:pPr>
            <a:endParaRPr kumimoji="1" lang="en-US" sz="1200" kern="1200" baseline="0">
              <a:solidFill>
                <a:schemeClr val="tx1"/>
              </a:solidFill>
              <a:latin typeface="Times New Roman"/>
              <a:ea typeface="+mn-ea"/>
              <a:cs typeface="+mn-cs"/>
            </a:endParaRPr>
          </a:p>
          <a:p>
            <a:pPr lvl="0">
              <a:defRPr/>
            </a:pPr>
            <a:r>
              <a:rPr kumimoji="1" lang="en-US" sz="1200" kern="1200" baseline="0">
                <a:solidFill>
                  <a:schemeClr val="tx1"/>
                </a:solidFill>
                <a:latin typeface="Times New Roman"/>
                <a:ea typeface="+mn-ea"/>
                <a:cs typeface="+mn-cs"/>
              </a:rPr>
              <a:t>Although there are a large number of cache implementations, there are a few</a:t>
            </a:r>
          </a:p>
          <a:p>
            <a:pPr lvl="0">
              <a:defRPr/>
            </a:pPr>
            <a:r>
              <a:rPr kumimoji="1" lang="en-US" sz="1200" kern="1200" baseline="0">
                <a:solidFill>
                  <a:schemeClr val="tx1"/>
                </a:solidFill>
                <a:latin typeface="Times New Roman"/>
                <a:ea typeface="+mn-ea"/>
                <a:cs typeface="+mn-cs"/>
              </a:rPr>
              <a:t>basic design elements that serve to classify and differentiate cache architectures.</a:t>
            </a:r>
          </a:p>
          <a:p>
            <a:pPr lvl="0">
              <a:defRPr/>
            </a:pPr>
            <a:r>
              <a:rPr kumimoji="1" lang="en-US" sz="1200" kern="1200" baseline="0">
                <a:solidFill>
                  <a:schemeClr val="tx1"/>
                </a:solidFill>
                <a:latin typeface="Times New Roman"/>
                <a:ea typeface="+mn-ea"/>
                <a:cs typeface="+mn-cs"/>
              </a:rPr>
              <a:t>Table 4.2 lists key elements.</a:t>
            </a:r>
            <a:endParaRPr lang="en-US"/>
          </a:p>
        </p:txBody>
      </p:sp>
      <p:sp>
        <p:nvSpPr>
          <p:cNvPr id="4" name="Slide Number Placeholder 3"/>
          <p:cNvSpPr>
            <a:spLocks noGrp="1"/>
          </p:cNvSpPr>
          <p:nvPr>
            <p:ph type="sldNum" sz="quarter" idx="10"/>
          </p:nvPr>
        </p:nvSpPr>
        <p:spPr/>
        <p:txBody>
          <a:bodyPr/>
          <a:lstStyle/>
          <a:p>
            <a:pPr lvl="0">
              <a:defRPr/>
            </a:pPr>
            <a:fld id="{56C40E98-D33D-704E-929D-27FB84CF5632}" type="slidenum">
              <a:rPr lang="en-US"/>
              <a:pPr lvl="0">
                <a:defRPr/>
              </a:pPr>
              <a:t>13</a:t>
            </a:fld>
            <a:endParaRPr lang="en-US"/>
          </a:p>
        </p:txBody>
      </p:sp>
      <p:sp>
        <p:nvSpPr>
          <p:cNvPr id="5" name="Footer Placeholder 4"/>
          <p:cNvSpPr>
            <a:spLocks noGrp="1"/>
          </p:cNvSpPr>
          <p:nvPr>
            <p:ph type="ftr" sz="quarter" idx="11"/>
          </p:nvPr>
        </p:nvSpPr>
        <p:spPr/>
        <p:txBody>
          <a:bodyPr/>
          <a:lstStyle/>
          <a:p>
            <a:pPr lvl="0">
              <a:defRPr/>
            </a:pPr>
            <a:r>
              <a:rPr lang="en-US"/>
              <a:t>© 2016 Pearson Education, Inc., Hoboken, NJ. All rights reserved.</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TextEdit="1"/>
          </p:cNvSpPr>
          <p:nvPr>
            <p:ph type="sldImg"/>
          </p:nvPr>
        </p:nvSpPr>
        <p:spPr/>
      </p:sp>
      <p:sp>
        <p:nvSpPr>
          <p:cNvPr id="3" name="Notes Placeholder 2"/>
          <p:cNvSpPr>
            <a:spLocks noGrp="1"/>
          </p:cNvSpPr>
          <p:nvPr>
            <p:ph type="body" idx="1"/>
          </p:nvPr>
        </p:nvSpPr>
        <p:spPr/>
        <p:txBody>
          <a:bodyPr>
            <a:normAutofit/>
          </a:bodyPr>
          <a:lstStyle/>
          <a:p>
            <a:pPr lvl="0">
              <a:defRPr/>
            </a:pPr>
            <a:r>
              <a:rPr kumimoji="1" lang="en-US" sz="1200" kern="1200" baseline="0">
                <a:solidFill>
                  <a:schemeClr val="tx1"/>
                </a:solidFill>
                <a:latin typeface="Times New Roman"/>
                <a:ea typeface="+mn-ea"/>
                <a:cs typeface="+mn-cs"/>
              </a:rPr>
              <a:t>Almost all non-embedded processors, and many embedded processors, support virtual</a:t>
            </a:r>
          </a:p>
          <a:p>
            <a:pPr lvl="0">
              <a:defRPr/>
            </a:pPr>
            <a:r>
              <a:rPr kumimoji="1" lang="en-US" sz="1200" kern="1200" baseline="0">
                <a:solidFill>
                  <a:schemeClr val="tx1"/>
                </a:solidFill>
                <a:latin typeface="Times New Roman"/>
                <a:ea typeface="+mn-ea"/>
                <a:cs typeface="+mn-cs"/>
              </a:rPr>
              <a:t>memory, a concept discussed in Chapter 8. In essence, virtual memory is a facility</a:t>
            </a:r>
          </a:p>
          <a:p>
            <a:pPr lvl="0">
              <a:defRPr/>
            </a:pPr>
            <a:r>
              <a:rPr kumimoji="1" lang="en-US" sz="1200" kern="1200" baseline="0">
                <a:solidFill>
                  <a:schemeClr val="tx1"/>
                </a:solidFill>
                <a:latin typeface="Times New Roman"/>
                <a:ea typeface="+mn-ea"/>
                <a:cs typeface="+mn-cs"/>
              </a:rPr>
              <a:t>that allows programs to address memory from a logical point of view, without</a:t>
            </a:r>
          </a:p>
          <a:p>
            <a:pPr lvl="0">
              <a:defRPr/>
            </a:pPr>
            <a:r>
              <a:rPr kumimoji="1" lang="en-US" sz="1200" kern="1200" baseline="0">
                <a:solidFill>
                  <a:schemeClr val="tx1"/>
                </a:solidFill>
                <a:latin typeface="Times New Roman"/>
                <a:ea typeface="+mn-ea"/>
                <a:cs typeface="+mn-cs"/>
              </a:rPr>
              <a:t>regard to the amount of main memory physically available. When virtual memory is</a:t>
            </a:r>
          </a:p>
          <a:p>
            <a:pPr lvl="0">
              <a:defRPr/>
            </a:pPr>
            <a:r>
              <a:rPr kumimoji="1" lang="en-US" sz="1200" kern="1200" baseline="0">
                <a:solidFill>
                  <a:schemeClr val="tx1"/>
                </a:solidFill>
                <a:latin typeface="Times New Roman"/>
                <a:ea typeface="+mn-ea"/>
                <a:cs typeface="+mn-cs"/>
              </a:rPr>
              <a:t>used, the address fields of machine instructions contain virtual addresses. For reads</a:t>
            </a:r>
          </a:p>
          <a:p>
            <a:pPr lvl="0">
              <a:defRPr/>
            </a:pPr>
            <a:r>
              <a:rPr kumimoji="1" lang="en-US" sz="1200" kern="1200" baseline="0">
                <a:solidFill>
                  <a:schemeClr val="tx1"/>
                </a:solidFill>
                <a:latin typeface="Times New Roman"/>
                <a:ea typeface="+mn-ea"/>
                <a:cs typeface="+mn-cs"/>
              </a:rPr>
              <a:t>to and writes from main memory, a hardware memory management unit (MMU)</a:t>
            </a:r>
          </a:p>
          <a:p>
            <a:pPr lvl="0">
              <a:defRPr/>
            </a:pPr>
            <a:r>
              <a:rPr kumimoji="1" lang="en-US" sz="1200" kern="1200" baseline="0">
                <a:solidFill>
                  <a:schemeClr val="tx1"/>
                </a:solidFill>
                <a:latin typeface="Times New Roman"/>
                <a:ea typeface="+mn-ea"/>
                <a:cs typeface="+mn-cs"/>
              </a:rPr>
              <a:t>translates each virtual address into a physical address in main memory.</a:t>
            </a:r>
          </a:p>
          <a:p>
            <a:pPr lvl="0">
              <a:defRPr/>
            </a:pPr>
            <a:endParaRPr kumimoji="1" lang="en-US" sz="1200" kern="1200" baseline="0">
              <a:solidFill>
                <a:schemeClr val="tx1"/>
              </a:solidFill>
              <a:latin typeface="Times New Roman"/>
              <a:ea typeface="+mn-ea"/>
              <a:cs typeface="+mn-cs"/>
            </a:endParaRPr>
          </a:p>
          <a:p>
            <a:pPr lvl="0">
              <a:defRPr/>
            </a:pPr>
            <a:endParaRPr lang="en-US"/>
          </a:p>
        </p:txBody>
      </p:sp>
      <p:sp>
        <p:nvSpPr>
          <p:cNvPr id="4" name="Slide Number Placeholder 3"/>
          <p:cNvSpPr>
            <a:spLocks noGrp="1"/>
          </p:cNvSpPr>
          <p:nvPr>
            <p:ph type="sldNum" sz="quarter" idx="10"/>
          </p:nvPr>
        </p:nvSpPr>
        <p:spPr/>
        <p:txBody>
          <a:bodyPr/>
          <a:lstStyle/>
          <a:p>
            <a:pPr lvl="0">
              <a:defRPr/>
            </a:pPr>
            <a:fld id="{56C40E98-D33D-704E-929D-27FB84CF5632}" type="slidenum">
              <a:rPr lang="en-US"/>
              <a:pPr lvl="0">
                <a:defRPr/>
              </a:pPr>
              <a:t>14</a:t>
            </a:fld>
            <a:endParaRPr lang="en-US"/>
          </a:p>
        </p:txBody>
      </p:sp>
      <p:sp>
        <p:nvSpPr>
          <p:cNvPr id="5" name="Footer Placeholder 4"/>
          <p:cNvSpPr>
            <a:spLocks noGrp="1"/>
          </p:cNvSpPr>
          <p:nvPr>
            <p:ph type="ftr" sz="quarter" idx="11"/>
          </p:nvPr>
        </p:nvSpPr>
        <p:spPr/>
        <p:txBody>
          <a:bodyPr/>
          <a:lstStyle/>
          <a:p>
            <a:pPr lvl="0">
              <a:defRPr/>
            </a:pPr>
            <a:r>
              <a:rPr lang="en-US"/>
              <a:t>© 2016 Pearson Education, Inc., Hoboken, NJ. All rights reserved.</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TextEdit="1"/>
          </p:cNvSpPr>
          <p:nvPr>
            <p:ph type="sldImg"/>
          </p:nvPr>
        </p:nvSpPr>
        <p:spPr/>
      </p:sp>
      <p:sp>
        <p:nvSpPr>
          <p:cNvPr id="3" name="Notes Placeholder 2"/>
          <p:cNvSpPr>
            <a:spLocks noGrp="1"/>
          </p:cNvSpPr>
          <p:nvPr>
            <p:ph type="body" idx="1"/>
          </p:nvPr>
        </p:nvSpPr>
        <p:spPr/>
        <p:txBody>
          <a:bodyPr>
            <a:normAutofit fontScale="92500" lnSpcReduction="20000"/>
          </a:bodyPr>
          <a:lstStyle/>
          <a:p>
            <a:pPr lvl="0">
              <a:defRPr/>
            </a:pPr>
            <a:r>
              <a:rPr kumimoji="1" lang="en-US" sz="1200" kern="1200" baseline="0">
                <a:solidFill>
                  <a:schemeClr val="tx1"/>
                </a:solidFill>
                <a:latin typeface="Times New Roman"/>
                <a:ea typeface="+mn-ea"/>
                <a:cs typeface="+mn-cs"/>
              </a:rPr>
              <a:t>When virtual addresses are used, the system designer may choose to place the</a:t>
            </a:r>
          </a:p>
          <a:p>
            <a:pPr lvl="0">
              <a:defRPr/>
            </a:pPr>
            <a:r>
              <a:rPr kumimoji="1" lang="en-US" sz="1200" kern="1200" baseline="0">
                <a:solidFill>
                  <a:schemeClr val="tx1"/>
                </a:solidFill>
                <a:latin typeface="Times New Roman"/>
                <a:ea typeface="+mn-ea"/>
                <a:cs typeface="+mn-cs"/>
              </a:rPr>
              <a:t>cache between the processor and the MMU or between the MMU and main memory</a:t>
            </a:r>
          </a:p>
          <a:p>
            <a:pPr lvl="0">
              <a:defRPr/>
            </a:pPr>
            <a:r>
              <a:rPr kumimoji="1" lang="en-US" sz="1200" kern="1200" baseline="0">
                <a:solidFill>
                  <a:schemeClr val="tx1"/>
                </a:solidFill>
                <a:latin typeface="Times New Roman"/>
                <a:ea typeface="+mn-ea"/>
                <a:cs typeface="+mn-cs"/>
              </a:rPr>
              <a:t>(Figure 4.7). A </a:t>
            </a:r>
            <a:r>
              <a:rPr kumimoji="1" lang="en-US" sz="1200" b="1" kern="1200" baseline="0">
                <a:solidFill>
                  <a:schemeClr val="tx1"/>
                </a:solidFill>
                <a:latin typeface="Times New Roman"/>
                <a:ea typeface="+mn-ea"/>
                <a:cs typeface="+mn-cs"/>
              </a:rPr>
              <a:t>logical cache, </a:t>
            </a:r>
            <a:r>
              <a:rPr kumimoji="1" lang="en-US" sz="1200" b="0" kern="1200" baseline="0">
                <a:solidFill>
                  <a:schemeClr val="tx1"/>
                </a:solidFill>
                <a:latin typeface="Times New Roman"/>
                <a:ea typeface="+mn-ea"/>
                <a:cs typeface="+mn-cs"/>
              </a:rPr>
              <a:t>also known as a</a:t>
            </a:r>
            <a:r>
              <a:rPr kumimoji="1" lang="en-US" sz="1200" b="1" kern="1200" baseline="0">
                <a:solidFill>
                  <a:schemeClr val="tx1"/>
                </a:solidFill>
                <a:latin typeface="Times New Roman"/>
                <a:ea typeface="+mn-ea"/>
                <a:cs typeface="+mn-cs"/>
              </a:rPr>
              <a:t> virtual cache, </a:t>
            </a:r>
            <a:r>
              <a:rPr kumimoji="1" lang="en-US" sz="1200" b="0" kern="1200" baseline="0">
                <a:solidFill>
                  <a:schemeClr val="tx1"/>
                </a:solidFill>
                <a:latin typeface="Times New Roman"/>
                <a:ea typeface="+mn-ea"/>
                <a:cs typeface="+mn-cs"/>
              </a:rPr>
              <a:t>stores data using</a:t>
            </a:r>
          </a:p>
          <a:p>
            <a:pPr lvl="0">
              <a:defRPr/>
            </a:pPr>
            <a:r>
              <a:rPr kumimoji="1" lang="en-US" sz="1200" b="1" kern="1200" baseline="0">
                <a:solidFill>
                  <a:schemeClr val="tx1"/>
                </a:solidFill>
                <a:latin typeface="Times New Roman"/>
                <a:ea typeface="+mn-ea"/>
                <a:cs typeface="+mn-cs"/>
              </a:rPr>
              <a:t>virtual addresses. </a:t>
            </a:r>
            <a:r>
              <a:rPr kumimoji="1" lang="en-US" sz="1200" b="0" kern="1200" baseline="0">
                <a:solidFill>
                  <a:schemeClr val="tx1"/>
                </a:solidFill>
                <a:latin typeface="Times New Roman"/>
                <a:ea typeface="+mn-ea"/>
                <a:cs typeface="+mn-cs"/>
              </a:rPr>
              <a:t>The processor accesses the cache directly, without going through</a:t>
            </a:r>
          </a:p>
          <a:p>
            <a:pPr lvl="0">
              <a:defRPr/>
            </a:pPr>
            <a:r>
              <a:rPr kumimoji="1" lang="en-US" sz="1200" kern="1200" baseline="0">
                <a:solidFill>
                  <a:schemeClr val="tx1"/>
                </a:solidFill>
                <a:latin typeface="Times New Roman"/>
                <a:ea typeface="+mn-ea"/>
                <a:cs typeface="+mn-cs"/>
              </a:rPr>
              <a:t>the MMU. A physical cache stores data using main memory </a:t>
            </a:r>
            <a:r>
              <a:rPr kumimoji="1" lang="en-US" sz="1200" b="1" kern="1200" baseline="0">
                <a:solidFill>
                  <a:schemeClr val="tx1"/>
                </a:solidFill>
                <a:latin typeface="Times New Roman"/>
                <a:ea typeface="+mn-ea"/>
                <a:cs typeface="+mn-cs"/>
              </a:rPr>
              <a:t>physical addresses.</a:t>
            </a:r>
          </a:p>
          <a:p>
            <a:pPr lvl="0">
              <a:defRPr/>
            </a:pPr>
            <a:endParaRPr kumimoji="1" lang="en-US" sz="1200" kern="1200" baseline="0">
              <a:solidFill>
                <a:schemeClr val="tx1"/>
              </a:solidFill>
              <a:latin typeface="Times New Roman"/>
              <a:ea typeface="+mn-ea"/>
              <a:cs typeface="+mn-cs"/>
            </a:endParaRPr>
          </a:p>
          <a:p>
            <a:pPr lvl="0">
              <a:defRPr/>
            </a:pPr>
            <a:r>
              <a:rPr kumimoji="1" lang="en-US" sz="1200" kern="1200" baseline="0">
                <a:solidFill>
                  <a:schemeClr val="tx1"/>
                </a:solidFill>
                <a:latin typeface="Times New Roman"/>
                <a:ea typeface="+mn-ea"/>
                <a:cs typeface="+mn-cs"/>
              </a:rPr>
              <a:t>One obvious advantage of the logical cache is that cache access speed is faster</a:t>
            </a:r>
          </a:p>
          <a:p>
            <a:pPr lvl="0">
              <a:defRPr/>
            </a:pPr>
            <a:r>
              <a:rPr kumimoji="1" lang="en-US" sz="1200" kern="1200" baseline="0">
                <a:solidFill>
                  <a:schemeClr val="tx1"/>
                </a:solidFill>
                <a:latin typeface="Times New Roman"/>
                <a:ea typeface="+mn-ea"/>
                <a:cs typeface="+mn-cs"/>
              </a:rPr>
              <a:t>than for a physical cache, because the cache can respond before the MMU performs</a:t>
            </a:r>
          </a:p>
          <a:p>
            <a:pPr lvl="0">
              <a:defRPr/>
            </a:pPr>
            <a:r>
              <a:rPr kumimoji="1" lang="en-US" sz="1200" kern="1200" baseline="0">
                <a:solidFill>
                  <a:schemeClr val="tx1"/>
                </a:solidFill>
                <a:latin typeface="Times New Roman"/>
                <a:ea typeface="+mn-ea"/>
                <a:cs typeface="+mn-cs"/>
              </a:rPr>
              <a:t>an address translation. The disadvantage has to do with the fact that most virtual</a:t>
            </a:r>
          </a:p>
          <a:p>
            <a:pPr lvl="0">
              <a:defRPr/>
            </a:pPr>
            <a:r>
              <a:rPr kumimoji="1" lang="en-US" sz="1200" kern="1200" baseline="0">
                <a:solidFill>
                  <a:schemeClr val="tx1"/>
                </a:solidFill>
                <a:latin typeface="Times New Roman"/>
                <a:ea typeface="+mn-ea"/>
                <a:cs typeface="+mn-cs"/>
              </a:rPr>
              <a:t>memory systems supply each application with the same virtual memory address</a:t>
            </a:r>
          </a:p>
          <a:p>
            <a:pPr lvl="0">
              <a:defRPr/>
            </a:pPr>
            <a:r>
              <a:rPr kumimoji="1" lang="en-US" sz="1200" kern="1200" baseline="0">
                <a:solidFill>
                  <a:schemeClr val="tx1"/>
                </a:solidFill>
                <a:latin typeface="Times New Roman"/>
                <a:ea typeface="+mn-ea"/>
                <a:cs typeface="+mn-cs"/>
              </a:rPr>
              <a:t>space. That is, each application sees a virtual memory that starts at address 0. Thus,</a:t>
            </a:r>
          </a:p>
          <a:p>
            <a:pPr lvl="0">
              <a:defRPr/>
            </a:pPr>
            <a:r>
              <a:rPr kumimoji="1" lang="en-US" sz="1200" kern="1200" baseline="0">
                <a:solidFill>
                  <a:schemeClr val="tx1"/>
                </a:solidFill>
                <a:latin typeface="Times New Roman"/>
                <a:ea typeface="+mn-ea"/>
                <a:cs typeface="+mn-cs"/>
              </a:rPr>
              <a:t>the same virtual address in two different applications refers to two different physical</a:t>
            </a:r>
          </a:p>
          <a:p>
            <a:pPr lvl="0">
              <a:defRPr/>
            </a:pPr>
            <a:r>
              <a:rPr kumimoji="1" lang="en-US" sz="1200" kern="1200" baseline="0">
                <a:solidFill>
                  <a:schemeClr val="tx1"/>
                </a:solidFill>
                <a:latin typeface="Times New Roman"/>
                <a:ea typeface="+mn-ea"/>
                <a:cs typeface="+mn-cs"/>
              </a:rPr>
              <a:t>addresses. The cache memory must therefore be completely flushed with each</a:t>
            </a:r>
          </a:p>
          <a:p>
            <a:pPr lvl="0">
              <a:defRPr/>
            </a:pPr>
            <a:r>
              <a:rPr kumimoji="1" lang="en-US" sz="1200" kern="1200" baseline="0">
                <a:solidFill>
                  <a:schemeClr val="tx1"/>
                </a:solidFill>
                <a:latin typeface="Times New Roman"/>
                <a:ea typeface="+mn-ea"/>
                <a:cs typeface="+mn-cs"/>
              </a:rPr>
              <a:t>application context switch, or extra bits must be added to each line of the cache to</a:t>
            </a:r>
          </a:p>
          <a:p>
            <a:pPr lvl="0">
              <a:defRPr/>
            </a:pPr>
            <a:r>
              <a:rPr kumimoji="1" lang="en-US" sz="1200" kern="1200" baseline="0">
                <a:solidFill>
                  <a:schemeClr val="tx1"/>
                </a:solidFill>
                <a:latin typeface="Times New Roman"/>
                <a:ea typeface="+mn-ea"/>
                <a:cs typeface="+mn-cs"/>
              </a:rPr>
              <a:t>identify which virtual address space this address refers to.</a:t>
            </a:r>
          </a:p>
          <a:p>
            <a:pPr lvl="0">
              <a:defRPr/>
            </a:pPr>
            <a:endParaRPr kumimoji="1" lang="en-US" sz="1200" kern="1200" baseline="0">
              <a:solidFill>
                <a:schemeClr val="tx1"/>
              </a:solidFill>
              <a:latin typeface="Times New Roman"/>
              <a:ea typeface="+mn-ea"/>
              <a:cs typeface="+mn-cs"/>
            </a:endParaRPr>
          </a:p>
        </p:txBody>
      </p:sp>
      <p:sp>
        <p:nvSpPr>
          <p:cNvPr id="4" name="Slide Number Placeholder 3"/>
          <p:cNvSpPr>
            <a:spLocks noGrp="1"/>
          </p:cNvSpPr>
          <p:nvPr>
            <p:ph type="sldNum" sz="quarter" idx="10"/>
          </p:nvPr>
        </p:nvSpPr>
        <p:spPr/>
        <p:txBody>
          <a:bodyPr/>
          <a:lstStyle/>
          <a:p>
            <a:pPr lvl="0">
              <a:defRPr/>
            </a:pPr>
            <a:fld id="{56C40E98-D33D-704E-929D-27FB84CF5632}" type="slidenum">
              <a:rPr lang="en-US"/>
              <a:pPr lvl="0">
                <a:defRPr/>
              </a:pPr>
              <a:t>15</a:t>
            </a:fld>
            <a:endParaRPr lang="en-US"/>
          </a:p>
        </p:txBody>
      </p:sp>
      <p:sp>
        <p:nvSpPr>
          <p:cNvPr id="5" name="Footer Placeholder 4"/>
          <p:cNvSpPr>
            <a:spLocks noGrp="1"/>
          </p:cNvSpPr>
          <p:nvPr>
            <p:ph type="ftr" sz="quarter" idx="11"/>
          </p:nvPr>
        </p:nvSpPr>
        <p:spPr/>
        <p:txBody>
          <a:bodyPr/>
          <a:lstStyle/>
          <a:p>
            <a:pPr lvl="0">
              <a:defRPr/>
            </a:pPr>
            <a:r>
              <a:rPr lang="en-US"/>
              <a:t>© 2016 Pearson Education, Inc., Hoboken, NJ. All rights reserved.</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TextEdit="1"/>
          </p:cNvSpPr>
          <p:nvPr>
            <p:ph type="sldImg"/>
          </p:nvPr>
        </p:nvSpPr>
        <p:spPr/>
      </p:sp>
      <p:sp>
        <p:nvSpPr>
          <p:cNvPr id="3" name="Notes Placeholder 2"/>
          <p:cNvSpPr>
            <a:spLocks noGrp="1"/>
          </p:cNvSpPr>
          <p:nvPr>
            <p:ph type="body" idx="1"/>
          </p:nvPr>
        </p:nvSpPr>
        <p:spPr/>
        <p:txBody>
          <a:bodyPr>
            <a:normAutofit/>
          </a:bodyPr>
          <a:lstStyle/>
          <a:p>
            <a:pPr lvl="0">
              <a:defRPr/>
            </a:pPr>
            <a:r>
              <a:rPr kumimoji="1" lang="en-US" sz="1200" kern="1200" baseline="0">
                <a:solidFill>
                  <a:schemeClr val="tx1"/>
                </a:solidFill>
                <a:latin typeface="Times New Roman"/>
                <a:ea typeface="+mn-ea"/>
                <a:cs typeface="+mn-cs"/>
              </a:rPr>
              <a:t>The first item in Table 4.2, cache size, has already been discussed. We would like the</a:t>
            </a:r>
          </a:p>
          <a:p>
            <a:pPr lvl="0">
              <a:defRPr/>
            </a:pPr>
            <a:r>
              <a:rPr kumimoji="1" lang="en-US" sz="1200" kern="1200" baseline="0">
                <a:solidFill>
                  <a:schemeClr val="tx1"/>
                </a:solidFill>
                <a:latin typeface="Times New Roman"/>
                <a:ea typeface="+mn-ea"/>
                <a:cs typeface="+mn-cs"/>
              </a:rPr>
              <a:t>size of the cache to be small enough so that the overall average cost per bit is close</a:t>
            </a:r>
          </a:p>
          <a:p>
            <a:pPr lvl="0">
              <a:defRPr/>
            </a:pPr>
            <a:r>
              <a:rPr kumimoji="1" lang="en-US" sz="1200" kern="1200" baseline="0">
                <a:solidFill>
                  <a:schemeClr val="tx1"/>
                </a:solidFill>
                <a:latin typeface="Times New Roman"/>
                <a:ea typeface="+mn-ea"/>
                <a:cs typeface="+mn-cs"/>
              </a:rPr>
              <a:t>to that of main memory alone and large enough so that the overall average access</a:t>
            </a:r>
          </a:p>
          <a:p>
            <a:pPr lvl="0">
              <a:defRPr/>
            </a:pPr>
            <a:r>
              <a:rPr kumimoji="1" lang="en-US" sz="1200" kern="1200" baseline="0">
                <a:solidFill>
                  <a:schemeClr val="tx1"/>
                </a:solidFill>
                <a:latin typeface="Times New Roman"/>
                <a:ea typeface="+mn-ea"/>
                <a:cs typeface="+mn-cs"/>
              </a:rPr>
              <a:t>time is close to that of the cache alone. There are several other motivations for</a:t>
            </a:r>
          </a:p>
          <a:p>
            <a:pPr lvl="0">
              <a:defRPr/>
            </a:pPr>
            <a:r>
              <a:rPr kumimoji="1" lang="en-US" sz="1200" kern="1200" baseline="0">
                <a:solidFill>
                  <a:schemeClr val="tx1"/>
                </a:solidFill>
                <a:latin typeface="Times New Roman"/>
                <a:ea typeface="+mn-ea"/>
                <a:cs typeface="+mn-cs"/>
              </a:rPr>
              <a:t>minimizing cache size. The larger the cache, the larger the number of gates involved</a:t>
            </a:r>
          </a:p>
          <a:p>
            <a:pPr lvl="0">
              <a:defRPr/>
            </a:pPr>
            <a:r>
              <a:rPr kumimoji="1" lang="en-US" sz="1200" kern="1200" baseline="0">
                <a:solidFill>
                  <a:schemeClr val="tx1"/>
                </a:solidFill>
                <a:latin typeface="Times New Roman"/>
                <a:ea typeface="+mn-ea"/>
                <a:cs typeface="+mn-cs"/>
              </a:rPr>
              <a:t>in addressing the cache. The result is that large caches tend to be slightly slower</a:t>
            </a:r>
          </a:p>
          <a:p>
            <a:pPr lvl="0">
              <a:defRPr/>
            </a:pPr>
            <a:r>
              <a:rPr kumimoji="1" lang="en-US" sz="1200" kern="1200" baseline="0">
                <a:solidFill>
                  <a:schemeClr val="tx1"/>
                </a:solidFill>
                <a:latin typeface="Times New Roman"/>
                <a:ea typeface="+mn-ea"/>
                <a:cs typeface="+mn-cs"/>
              </a:rPr>
              <a:t>than small ones—even when built with the same integrated circuit technology and</a:t>
            </a:r>
          </a:p>
          <a:p>
            <a:pPr lvl="0">
              <a:defRPr/>
            </a:pPr>
            <a:r>
              <a:rPr kumimoji="1" lang="en-US" sz="1200" kern="1200" baseline="0">
                <a:solidFill>
                  <a:schemeClr val="tx1"/>
                </a:solidFill>
                <a:latin typeface="Times New Roman"/>
                <a:ea typeface="+mn-ea"/>
                <a:cs typeface="+mn-cs"/>
              </a:rPr>
              <a:t>put in the same place on chip and circuit board. The available chip and board area</a:t>
            </a:r>
          </a:p>
          <a:p>
            <a:pPr lvl="0">
              <a:defRPr/>
            </a:pPr>
            <a:r>
              <a:rPr kumimoji="1" lang="en-US" sz="1200" kern="1200" baseline="0">
                <a:solidFill>
                  <a:schemeClr val="tx1"/>
                </a:solidFill>
                <a:latin typeface="Times New Roman"/>
                <a:ea typeface="+mn-ea"/>
                <a:cs typeface="+mn-cs"/>
              </a:rPr>
              <a:t>also limits cache size. Because the performance of the cache is very sensitive to the</a:t>
            </a:r>
          </a:p>
          <a:p>
            <a:pPr lvl="0">
              <a:defRPr/>
            </a:pPr>
            <a:r>
              <a:rPr kumimoji="1" lang="en-US" sz="1200" kern="1200" baseline="0">
                <a:solidFill>
                  <a:schemeClr val="tx1"/>
                </a:solidFill>
                <a:latin typeface="Times New Roman"/>
                <a:ea typeface="+mn-ea"/>
                <a:cs typeface="+mn-cs"/>
              </a:rPr>
              <a:t>nature of the workload, it is impossible to arrive at a single “optimum” cache size.</a:t>
            </a:r>
          </a:p>
          <a:p>
            <a:pPr lvl="0">
              <a:defRPr/>
            </a:pPr>
            <a:r>
              <a:rPr kumimoji="1" lang="en-US" sz="1200" kern="1200" baseline="0">
                <a:solidFill>
                  <a:schemeClr val="tx1"/>
                </a:solidFill>
                <a:latin typeface="Times New Roman"/>
                <a:ea typeface="+mn-ea"/>
                <a:cs typeface="+mn-cs"/>
              </a:rPr>
              <a:t>Table 4.3 lists the cache sizes of some current and past processors.</a:t>
            </a:r>
            <a:endParaRPr lang="en-US"/>
          </a:p>
        </p:txBody>
      </p:sp>
      <p:sp>
        <p:nvSpPr>
          <p:cNvPr id="4" name="Slide Number Placeholder 3"/>
          <p:cNvSpPr>
            <a:spLocks noGrp="1"/>
          </p:cNvSpPr>
          <p:nvPr>
            <p:ph type="sldNum" sz="quarter" idx="10"/>
          </p:nvPr>
        </p:nvSpPr>
        <p:spPr/>
        <p:txBody>
          <a:bodyPr/>
          <a:lstStyle/>
          <a:p>
            <a:pPr lvl="0">
              <a:defRPr/>
            </a:pPr>
            <a:fld id="{56C40E98-D33D-704E-929D-27FB84CF5632}" type="slidenum">
              <a:rPr lang="en-US"/>
              <a:pPr lvl="0">
                <a:defRPr/>
              </a:pPr>
              <a:t>16</a:t>
            </a:fld>
            <a:endParaRPr lang="en-US"/>
          </a:p>
        </p:txBody>
      </p:sp>
      <p:sp>
        <p:nvSpPr>
          <p:cNvPr id="5" name="Footer Placeholder 4"/>
          <p:cNvSpPr>
            <a:spLocks noGrp="1"/>
          </p:cNvSpPr>
          <p:nvPr>
            <p:ph type="ftr" sz="quarter" idx="11"/>
          </p:nvPr>
        </p:nvSpPr>
        <p:spPr/>
        <p:txBody>
          <a:bodyPr/>
          <a:lstStyle/>
          <a:p>
            <a:pPr lvl="0">
              <a:defRPr/>
            </a:pPr>
            <a:r>
              <a:rPr lang="en-US"/>
              <a:t>© 2016 Pearson Education, Inc., Hoboken, NJ. All rights reserved.</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lvl="0">
              <a:defRPr/>
            </a:pPr>
            <a:fld id="{896B93A6-E508-E944-9E17-051C16D946C1}" type="slidenum">
              <a:rPr lang="en-US"/>
              <a:pPr lvl="0">
                <a:defRPr/>
              </a:pPr>
              <a:t>17</a:t>
            </a:fld>
            <a:endParaRPr lang="en-US"/>
          </a:p>
        </p:txBody>
      </p:sp>
      <p:sp>
        <p:nvSpPr>
          <p:cNvPr id="120834" name="Rectangle 2"/>
          <p:cNvSpPr>
            <a:spLocks noGrp="1" noRot="1" noChangeAspect="1" noChangeArrowheads="1" noTextEdit="1"/>
          </p:cNvSpPr>
          <p:nvPr>
            <p:ph type="sldImg"/>
          </p:nvPr>
        </p:nvSpPr>
        <p:spPr>
          <a:ln/>
        </p:spPr>
      </p:sp>
      <p:sp>
        <p:nvSpPr>
          <p:cNvPr id="120835" name="Rectangle 3"/>
          <p:cNvSpPr>
            <a:spLocks noGrp="1" noChangeArrowheads="1"/>
          </p:cNvSpPr>
          <p:nvPr>
            <p:ph type="body" idx="1"/>
          </p:nvPr>
        </p:nvSpPr>
        <p:spPr/>
        <p:txBody>
          <a:bodyPr/>
          <a:lstStyle/>
          <a:p>
            <a:pPr lvl="0">
              <a:defRPr/>
            </a:pPr>
            <a:r>
              <a:rPr kumimoji="1" lang="en-US" sz="1200" kern="1200" baseline="0">
                <a:solidFill>
                  <a:schemeClr val="tx1"/>
                </a:solidFill>
                <a:latin typeface="Times New Roman"/>
                <a:ea typeface="+mn-ea"/>
                <a:cs typeface="+mn-cs"/>
              </a:rPr>
              <a:t>Because there are fewer cache lines than main memory blocks, an algorithm is</a:t>
            </a:r>
          </a:p>
          <a:p>
            <a:pPr lvl="0">
              <a:defRPr/>
            </a:pPr>
            <a:r>
              <a:rPr kumimoji="1" lang="en-US" sz="1200" kern="1200" baseline="0">
                <a:solidFill>
                  <a:schemeClr val="tx1"/>
                </a:solidFill>
                <a:latin typeface="Times New Roman"/>
                <a:ea typeface="+mn-ea"/>
                <a:cs typeface="+mn-cs"/>
              </a:rPr>
              <a:t>needed for mapping main memory blocks into cache lines. Further, a means is</a:t>
            </a:r>
          </a:p>
          <a:p>
            <a:pPr lvl="0">
              <a:defRPr/>
            </a:pPr>
            <a:r>
              <a:rPr kumimoji="1" lang="en-US" sz="1200" kern="1200" baseline="0">
                <a:solidFill>
                  <a:schemeClr val="tx1"/>
                </a:solidFill>
                <a:latin typeface="Times New Roman"/>
                <a:ea typeface="+mn-ea"/>
                <a:cs typeface="+mn-cs"/>
              </a:rPr>
              <a:t>needed for determining which main memory block currently occupies a cache line.</a:t>
            </a:r>
          </a:p>
          <a:p>
            <a:pPr lvl="0">
              <a:defRPr/>
            </a:pPr>
            <a:r>
              <a:rPr kumimoji="1" lang="en-US" sz="1200" kern="1200" baseline="0">
                <a:solidFill>
                  <a:schemeClr val="tx1"/>
                </a:solidFill>
                <a:latin typeface="Times New Roman"/>
                <a:ea typeface="+mn-ea"/>
                <a:cs typeface="+mn-cs"/>
              </a:rPr>
              <a:t>The choice of the mapping function dictates how the cache is organized. Three</a:t>
            </a:r>
          </a:p>
          <a:p>
            <a:pPr lvl="0">
              <a:defRPr/>
            </a:pPr>
            <a:r>
              <a:rPr kumimoji="1" lang="en-US" sz="1200" kern="1200" baseline="0">
                <a:solidFill>
                  <a:schemeClr val="tx1"/>
                </a:solidFill>
                <a:latin typeface="Times New Roman"/>
                <a:ea typeface="+mn-ea"/>
                <a:cs typeface="+mn-cs"/>
              </a:rPr>
              <a:t>techniques can be used: direct, associative, and set associative.</a:t>
            </a:r>
          </a:p>
          <a:p>
            <a:pPr lvl="0">
              <a:defRPr/>
            </a:pPr>
            <a:endParaRPr kumimoji="1" lang="en-GB" sz="1200" kern="1200" baseline="0">
              <a:solidFill>
                <a:schemeClr val="tx1"/>
              </a:solidFill>
              <a:latin typeface="Times New Roman"/>
              <a:ea typeface="+mn-ea"/>
              <a:cs typeface="+mn-cs"/>
            </a:endParaRPr>
          </a:p>
          <a:p>
            <a:pPr lvl="0">
              <a:defRPr/>
            </a:pPr>
            <a:r>
              <a:rPr kumimoji="1" lang="en-US" sz="1200" b="1" i="0" kern="1200" baseline="0">
                <a:solidFill>
                  <a:schemeClr val="tx1"/>
                </a:solidFill>
                <a:latin typeface="Times New Roman"/>
                <a:ea typeface="+mn-ea"/>
                <a:cs typeface="+mn-cs"/>
              </a:rPr>
              <a:t>Direct mapping: </a:t>
            </a:r>
            <a:r>
              <a:rPr kumimoji="1" lang="en-US" sz="1200" b="0" i="0" kern="1200" baseline="0">
                <a:solidFill>
                  <a:schemeClr val="tx1"/>
                </a:solidFill>
                <a:latin typeface="Times New Roman"/>
                <a:ea typeface="+mn-ea"/>
                <a:cs typeface="+mn-cs"/>
              </a:rPr>
              <a:t>The simplest technique, known as </a:t>
            </a:r>
            <a:r>
              <a:rPr kumimoji="1" lang="en-US" sz="1200" b="1" i="0" kern="1200" baseline="0">
                <a:solidFill>
                  <a:schemeClr val="tx1"/>
                </a:solidFill>
                <a:latin typeface="Times New Roman"/>
                <a:ea typeface="+mn-ea"/>
                <a:cs typeface="+mn-cs"/>
              </a:rPr>
              <a:t>direct mapping</a:t>
            </a:r>
            <a:r>
              <a:rPr kumimoji="1" lang="en-US" sz="1200" b="0" i="0" kern="1200" baseline="0">
                <a:solidFill>
                  <a:schemeClr val="tx1"/>
                </a:solidFill>
                <a:latin typeface="Times New Roman"/>
                <a:ea typeface="+mn-ea"/>
                <a:cs typeface="+mn-cs"/>
              </a:rPr>
              <a:t>, maps each</a:t>
            </a:r>
          </a:p>
          <a:p>
            <a:pPr lvl="0">
              <a:defRPr/>
            </a:pPr>
            <a:r>
              <a:rPr kumimoji="1" lang="en-US" sz="1200" b="0" kern="1200" baseline="0">
                <a:solidFill>
                  <a:schemeClr val="tx1"/>
                </a:solidFill>
                <a:latin typeface="Times New Roman"/>
                <a:ea typeface="+mn-ea"/>
                <a:cs typeface="+mn-cs"/>
              </a:rPr>
              <a:t>block of main memory into only one possible cache line</a:t>
            </a:r>
            <a:r>
              <a:rPr kumimoji="1" lang="en-US" sz="1200" kern="1200" baseline="0">
                <a:solidFill>
                  <a:schemeClr val="tx1"/>
                </a:solidFill>
                <a:latin typeface="Times New Roman"/>
                <a:ea typeface="+mn-ea"/>
                <a:cs typeface="+mn-cs"/>
              </a:rPr>
              <a:t>.</a:t>
            </a:r>
          </a:p>
          <a:p>
            <a:pPr lvl="0">
              <a:defRPr/>
            </a:pPr>
            <a:endParaRPr kumimoji="1" lang="en-US" sz="1200" kern="1200" baseline="0">
              <a:solidFill>
                <a:schemeClr val="tx1"/>
              </a:solidFill>
              <a:latin typeface="Times New Roman"/>
              <a:ea typeface="+mn-ea"/>
              <a:cs typeface="+mn-cs"/>
            </a:endParaRPr>
          </a:p>
          <a:p>
            <a:pPr lvl="0">
              <a:defRPr/>
            </a:pPr>
            <a:r>
              <a:rPr kumimoji="1" lang="en-US" sz="1200" b="1" i="0" kern="1200" baseline="0">
                <a:solidFill>
                  <a:schemeClr val="tx1"/>
                </a:solidFill>
                <a:latin typeface="Times New Roman"/>
                <a:ea typeface="+mn-ea"/>
                <a:cs typeface="+mn-cs"/>
              </a:rPr>
              <a:t>Associative mapping: Associative mapping </a:t>
            </a:r>
            <a:r>
              <a:rPr kumimoji="1" lang="en-US" sz="1200" b="0" i="0" kern="1200" baseline="0">
                <a:solidFill>
                  <a:schemeClr val="tx1"/>
                </a:solidFill>
                <a:latin typeface="Times New Roman"/>
                <a:ea typeface="+mn-ea"/>
                <a:cs typeface="+mn-cs"/>
              </a:rPr>
              <a:t>overcomes the disadvantage of direct</a:t>
            </a:r>
          </a:p>
          <a:p>
            <a:pPr lvl="0">
              <a:defRPr/>
            </a:pPr>
            <a:r>
              <a:rPr kumimoji="1" lang="en-US" sz="1200" kern="1200" baseline="0">
                <a:solidFill>
                  <a:schemeClr val="tx1"/>
                </a:solidFill>
                <a:latin typeface="Times New Roman"/>
                <a:ea typeface="+mn-ea"/>
                <a:cs typeface="+mn-cs"/>
              </a:rPr>
              <a:t>mapping by permitting each main memory block to be loaded into any line of the</a:t>
            </a:r>
          </a:p>
          <a:p>
            <a:pPr lvl="0">
              <a:defRPr/>
            </a:pPr>
            <a:r>
              <a:rPr kumimoji="1" lang="en-US" sz="1200" kern="1200" baseline="0">
                <a:solidFill>
                  <a:schemeClr val="tx1"/>
                </a:solidFill>
                <a:latin typeface="Times New Roman"/>
                <a:ea typeface="+mn-ea"/>
                <a:cs typeface="+mn-cs"/>
              </a:rPr>
              <a:t>cache.</a:t>
            </a:r>
          </a:p>
          <a:p>
            <a:pPr lvl="0">
              <a:defRPr/>
            </a:pPr>
            <a:endParaRPr kumimoji="1" lang="en-US" sz="1200" i="0" kern="1200" baseline="0">
              <a:solidFill>
                <a:schemeClr val="tx1"/>
              </a:solidFill>
              <a:latin typeface="Times New Roman"/>
              <a:ea typeface="+mn-ea"/>
              <a:cs typeface="+mn-cs"/>
            </a:endParaRPr>
          </a:p>
          <a:p>
            <a:pPr lvl="0">
              <a:defRPr/>
            </a:pPr>
            <a:r>
              <a:rPr kumimoji="1" lang="en-US" sz="1200" b="1" i="0" kern="1200" baseline="0">
                <a:solidFill>
                  <a:schemeClr val="tx1"/>
                </a:solidFill>
                <a:latin typeface="Times New Roman"/>
                <a:ea typeface="+mn-ea"/>
                <a:cs typeface="+mn-cs"/>
              </a:rPr>
              <a:t>Set-associative mapping</a:t>
            </a:r>
            <a:r>
              <a:rPr kumimoji="1" lang="en-US" sz="1200" b="1" i="1" kern="1200" baseline="0">
                <a:solidFill>
                  <a:schemeClr val="tx1"/>
                </a:solidFill>
                <a:latin typeface="Times New Roman"/>
                <a:ea typeface="+mn-ea"/>
                <a:cs typeface="+mn-cs"/>
              </a:rPr>
              <a:t>: </a:t>
            </a:r>
            <a:r>
              <a:rPr kumimoji="1" lang="en-US" sz="1200" b="1" i="0" kern="1200" baseline="0">
                <a:solidFill>
                  <a:schemeClr val="tx1"/>
                </a:solidFill>
                <a:latin typeface="Times New Roman"/>
                <a:ea typeface="+mn-ea"/>
                <a:cs typeface="+mn-cs"/>
              </a:rPr>
              <a:t>Set-associative </a:t>
            </a:r>
            <a:r>
              <a:rPr kumimoji="1" lang="en-US" sz="1200" b="0" i="0" kern="1200" baseline="0">
                <a:solidFill>
                  <a:schemeClr val="tx1"/>
                </a:solidFill>
                <a:latin typeface="Times New Roman"/>
                <a:ea typeface="+mn-ea"/>
                <a:cs typeface="+mn-cs"/>
              </a:rPr>
              <a:t>mapping is a compromise that</a:t>
            </a:r>
          </a:p>
          <a:p>
            <a:pPr lvl="0">
              <a:defRPr/>
            </a:pPr>
            <a:r>
              <a:rPr kumimoji="1" lang="en-US" sz="1200" kern="1200" baseline="0">
                <a:solidFill>
                  <a:schemeClr val="tx1"/>
                </a:solidFill>
                <a:latin typeface="Times New Roman"/>
                <a:ea typeface="+mn-ea"/>
                <a:cs typeface="+mn-cs"/>
              </a:rPr>
              <a:t>exhibits the strengths of both the direct and associative approaches while reducing</a:t>
            </a:r>
          </a:p>
          <a:p>
            <a:pPr lvl="0">
              <a:defRPr/>
            </a:pPr>
            <a:r>
              <a:rPr kumimoji="1" lang="en-US" sz="1200" kern="1200" baseline="0">
                <a:solidFill>
                  <a:schemeClr val="tx1"/>
                </a:solidFill>
                <a:latin typeface="Times New Roman"/>
                <a:ea typeface="+mn-ea"/>
                <a:cs typeface="+mn-cs"/>
              </a:rPr>
              <a:t>their disadvantages.</a:t>
            </a:r>
            <a:endParaRPr lang="en-GB"/>
          </a:p>
        </p:txBody>
      </p:sp>
      <p:sp>
        <p:nvSpPr>
          <p:cNvPr id="2" name="Footer Placeholder 1"/>
          <p:cNvSpPr>
            <a:spLocks noGrp="1"/>
          </p:cNvSpPr>
          <p:nvPr>
            <p:ph type="ftr" sz="quarter" idx="10"/>
          </p:nvPr>
        </p:nvSpPr>
        <p:spPr/>
        <p:txBody>
          <a:bodyPr/>
          <a:lstStyle/>
          <a:p>
            <a:pPr lvl="0">
              <a:defRPr/>
            </a:pPr>
            <a:r>
              <a:rPr lang="en-US"/>
              <a:t>© 2016 Pearson Education, Inc., Hoboken, NJ. All rights reserved.</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lvl="0">
              <a:defRPr/>
            </a:pPr>
            <a:fld id="{1BE4D675-E42F-1B45-959F-76B27AD9D7E7}" type="slidenum">
              <a:rPr lang="en-US"/>
              <a:pPr lvl="0">
                <a:defRPr/>
              </a:pPr>
              <a:t>18</a:t>
            </a:fld>
            <a:endParaRPr lang="en-US"/>
          </a:p>
        </p:txBody>
      </p:sp>
      <p:sp>
        <p:nvSpPr>
          <p:cNvPr id="121858" name="Rectangle 1026"/>
          <p:cNvSpPr>
            <a:spLocks noGrp="1" noRot="1" noChangeAspect="1" noChangeArrowheads="1" noTextEdit="1"/>
          </p:cNvSpPr>
          <p:nvPr>
            <p:ph type="sldImg"/>
          </p:nvPr>
        </p:nvSpPr>
        <p:spPr>
          <a:ln/>
        </p:spPr>
      </p:sp>
      <p:sp>
        <p:nvSpPr>
          <p:cNvPr id="121859" name="Rectangle 1027"/>
          <p:cNvSpPr>
            <a:spLocks noGrp="1" noChangeArrowheads="1"/>
          </p:cNvSpPr>
          <p:nvPr>
            <p:ph type="body" idx="1"/>
          </p:nvPr>
        </p:nvSpPr>
        <p:spPr/>
        <p:txBody>
          <a:bodyPr/>
          <a:lstStyle/>
          <a:p>
            <a:pPr lvl="0">
              <a:defRPr/>
            </a:pPr>
            <a:r>
              <a:rPr kumimoji="1" lang="en-US" sz="1200" kern="1200" baseline="0">
                <a:solidFill>
                  <a:schemeClr val="tx1"/>
                </a:solidFill>
                <a:latin typeface="Times New Roman"/>
                <a:ea typeface="+mn-ea"/>
                <a:cs typeface="+mn-cs"/>
              </a:rPr>
              <a:t>The mapping is expressed as</a:t>
            </a:r>
          </a:p>
          <a:p>
            <a:pPr lvl="0">
              <a:defRPr/>
            </a:pPr>
            <a:r>
              <a:rPr kumimoji="1" lang="en-US" sz="1200" i="1" kern="1200" baseline="0">
                <a:solidFill>
                  <a:schemeClr val="tx1"/>
                </a:solidFill>
                <a:latin typeface="Times New Roman"/>
                <a:ea typeface="+mn-ea"/>
                <a:cs typeface="+mn-cs"/>
              </a:rPr>
              <a:t>i = j modulo m</a:t>
            </a:r>
          </a:p>
          <a:p>
            <a:pPr lvl="0">
              <a:defRPr/>
            </a:pPr>
            <a:r>
              <a:rPr kumimoji="1" lang="en-US" sz="1200" kern="1200" baseline="0">
                <a:solidFill>
                  <a:schemeClr val="tx1"/>
                </a:solidFill>
                <a:latin typeface="Times New Roman"/>
                <a:ea typeface="+mn-ea"/>
                <a:cs typeface="+mn-cs"/>
              </a:rPr>
              <a:t>where</a:t>
            </a:r>
          </a:p>
          <a:p>
            <a:pPr lvl="0">
              <a:defRPr/>
            </a:pPr>
            <a:r>
              <a:rPr kumimoji="1" lang="en-US" sz="1200" i="1" kern="1200" baseline="0">
                <a:solidFill>
                  <a:schemeClr val="tx1"/>
                </a:solidFill>
                <a:latin typeface="Times New Roman"/>
                <a:ea typeface="+mn-ea"/>
                <a:cs typeface="+mn-cs"/>
              </a:rPr>
              <a:t>i = cache line number</a:t>
            </a:r>
          </a:p>
          <a:p>
            <a:pPr lvl="0">
              <a:defRPr/>
            </a:pPr>
            <a:r>
              <a:rPr kumimoji="1" lang="en-US" sz="1200" i="1" kern="1200" baseline="0">
                <a:solidFill>
                  <a:schemeClr val="tx1"/>
                </a:solidFill>
                <a:latin typeface="Times New Roman"/>
                <a:ea typeface="+mn-ea"/>
                <a:cs typeface="+mn-cs"/>
              </a:rPr>
              <a:t>j = main memory block number</a:t>
            </a:r>
          </a:p>
          <a:p>
            <a:pPr lvl="0">
              <a:defRPr/>
            </a:pPr>
            <a:r>
              <a:rPr kumimoji="1" lang="en-US" sz="1200" i="1" kern="1200" baseline="0">
                <a:solidFill>
                  <a:schemeClr val="tx1"/>
                </a:solidFill>
                <a:latin typeface="Times New Roman"/>
                <a:ea typeface="+mn-ea"/>
                <a:cs typeface="+mn-cs"/>
              </a:rPr>
              <a:t>m = number of lines in the cache</a:t>
            </a:r>
          </a:p>
          <a:p>
            <a:pPr lvl="0">
              <a:defRPr/>
            </a:pPr>
            <a:endParaRPr kumimoji="1" lang="en-US" sz="1200" kern="1200" baseline="0">
              <a:solidFill>
                <a:schemeClr val="tx1"/>
              </a:solidFill>
              <a:latin typeface="Times New Roman"/>
              <a:ea typeface="+mn-ea"/>
              <a:cs typeface="+mn-cs"/>
            </a:endParaRPr>
          </a:p>
          <a:p>
            <a:pPr lvl="0">
              <a:defRPr/>
            </a:pPr>
            <a:r>
              <a:rPr kumimoji="1" lang="en-US" sz="1200" kern="1200" baseline="0">
                <a:solidFill>
                  <a:schemeClr val="tx1"/>
                </a:solidFill>
                <a:latin typeface="Times New Roman"/>
                <a:ea typeface="+mn-ea"/>
                <a:cs typeface="+mn-cs"/>
              </a:rPr>
              <a:t>Figure 4.8a shows the mapping for the first </a:t>
            </a:r>
            <a:r>
              <a:rPr kumimoji="1" lang="en-US" sz="1200" i="1" kern="1200" baseline="0">
                <a:solidFill>
                  <a:schemeClr val="tx1"/>
                </a:solidFill>
                <a:latin typeface="Times New Roman"/>
                <a:ea typeface="+mn-ea"/>
                <a:cs typeface="+mn-cs"/>
              </a:rPr>
              <a:t>m blocks of main memory. Each</a:t>
            </a:r>
          </a:p>
          <a:p>
            <a:pPr lvl="0">
              <a:defRPr/>
            </a:pPr>
            <a:r>
              <a:rPr kumimoji="1" lang="en-US" sz="1200" kern="1200" baseline="0">
                <a:solidFill>
                  <a:schemeClr val="tx1"/>
                </a:solidFill>
                <a:latin typeface="Times New Roman"/>
                <a:ea typeface="+mn-ea"/>
                <a:cs typeface="+mn-cs"/>
              </a:rPr>
              <a:t>block of main memory maps into one unique line of the cache. The next </a:t>
            </a:r>
            <a:r>
              <a:rPr kumimoji="1" lang="en-US" sz="1200" i="1" kern="1200" baseline="0">
                <a:solidFill>
                  <a:schemeClr val="tx1"/>
                </a:solidFill>
                <a:latin typeface="Times New Roman"/>
                <a:ea typeface="+mn-ea"/>
                <a:cs typeface="+mn-cs"/>
              </a:rPr>
              <a:t>m blocks</a:t>
            </a:r>
          </a:p>
          <a:p>
            <a:pPr lvl="0">
              <a:defRPr/>
            </a:pPr>
            <a:r>
              <a:rPr kumimoji="1" lang="en-US" sz="1200" kern="1200" baseline="0">
                <a:solidFill>
                  <a:schemeClr val="tx1"/>
                </a:solidFill>
                <a:latin typeface="Times New Roman"/>
                <a:ea typeface="+mn-ea"/>
                <a:cs typeface="+mn-cs"/>
              </a:rPr>
              <a:t>of main memory map into the cache in the same fashion; that is, block B</a:t>
            </a:r>
            <a:r>
              <a:rPr kumimoji="1" lang="en-US" sz="1200" i="1" kern="1200" baseline="-25000">
                <a:solidFill>
                  <a:schemeClr val="tx1"/>
                </a:solidFill>
                <a:latin typeface="Times New Roman"/>
                <a:ea typeface="+mn-ea"/>
                <a:cs typeface="+mn-cs"/>
              </a:rPr>
              <a:t>m</a:t>
            </a:r>
            <a:r>
              <a:rPr kumimoji="1" lang="en-US" sz="1200" i="1" kern="1200" baseline="0">
                <a:solidFill>
                  <a:schemeClr val="tx1"/>
                </a:solidFill>
                <a:latin typeface="Times New Roman"/>
                <a:ea typeface="+mn-ea"/>
                <a:cs typeface="+mn-cs"/>
              </a:rPr>
              <a:t> of main</a:t>
            </a:r>
          </a:p>
          <a:p>
            <a:pPr lvl="0">
              <a:defRPr/>
            </a:pPr>
            <a:r>
              <a:rPr kumimoji="1" lang="en-US" sz="1200" kern="1200" baseline="0">
                <a:solidFill>
                  <a:schemeClr val="tx1"/>
                </a:solidFill>
                <a:latin typeface="Times New Roman"/>
                <a:ea typeface="+mn-ea"/>
                <a:cs typeface="+mn-cs"/>
              </a:rPr>
              <a:t>memory maps into line L</a:t>
            </a:r>
            <a:r>
              <a:rPr kumimoji="1" lang="en-US" sz="1200" i="1" kern="1200" baseline="-25000">
                <a:solidFill>
                  <a:schemeClr val="tx1"/>
                </a:solidFill>
                <a:latin typeface="Times New Roman"/>
                <a:ea typeface="+mn-ea"/>
                <a:cs typeface="+mn-cs"/>
              </a:rPr>
              <a:t>0</a:t>
            </a:r>
            <a:r>
              <a:rPr kumimoji="1" lang="en-US" sz="1200" kern="1200" baseline="0">
                <a:solidFill>
                  <a:schemeClr val="tx1"/>
                </a:solidFill>
                <a:latin typeface="Times New Roman"/>
                <a:ea typeface="+mn-ea"/>
                <a:cs typeface="+mn-cs"/>
              </a:rPr>
              <a:t> of cache, block </a:t>
            </a:r>
            <a:r>
              <a:rPr kumimoji="1" lang="en-US" sz="1200" i="1" kern="1200" baseline="-25000">
                <a:solidFill>
                  <a:schemeClr val="tx1"/>
                </a:solidFill>
                <a:latin typeface="Times New Roman"/>
                <a:ea typeface="+mn-ea"/>
                <a:cs typeface="+mn-cs"/>
              </a:rPr>
              <a:t>Bm+1</a:t>
            </a:r>
            <a:r>
              <a:rPr kumimoji="1" lang="en-US" sz="1200" i="1" kern="1200" baseline="0">
                <a:solidFill>
                  <a:schemeClr val="tx1"/>
                </a:solidFill>
                <a:latin typeface="Times New Roman"/>
                <a:ea typeface="+mn-ea"/>
                <a:cs typeface="+mn-cs"/>
              </a:rPr>
              <a:t> maps into line L</a:t>
            </a:r>
            <a:r>
              <a:rPr kumimoji="1" lang="en-US" sz="1200" i="1" kern="1200" baseline="-25000">
                <a:solidFill>
                  <a:schemeClr val="tx1"/>
                </a:solidFill>
                <a:latin typeface="Times New Roman"/>
                <a:ea typeface="+mn-ea"/>
                <a:cs typeface="+mn-cs"/>
              </a:rPr>
              <a:t>1</a:t>
            </a:r>
            <a:r>
              <a:rPr kumimoji="1" lang="en-US" sz="1200" i="1" kern="1200" baseline="0">
                <a:solidFill>
                  <a:schemeClr val="tx1"/>
                </a:solidFill>
                <a:latin typeface="Times New Roman"/>
                <a:ea typeface="+mn-ea"/>
                <a:cs typeface="+mn-cs"/>
              </a:rPr>
              <a:t>, and so on.</a:t>
            </a:r>
          </a:p>
          <a:p>
            <a:pPr lvl="0">
              <a:defRPr/>
            </a:pPr>
            <a:endParaRPr lang="en-GB"/>
          </a:p>
        </p:txBody>
      </p:sp>
      <p:sp>
        <p:nvSpPr>
          <p:cNvPr id="2" name="Footer Placeholder 1"/>
          <p:cNvSpPr>
            <a:spLocks noGrp="1"/>
          </p:cNvSpPr>
          <p:nvPr>
            <p:ph type="ftr" sz="quarter" idx="10"/>
          </p:nvPr>
        </p:nvSpPr>
        <p:spPr/>
        <p:txBody>
          <a:bodyPr/>
          <a:lstStyle/>
          <a:p>
            <a:pPr lvl="0">
              <a:defRPr/>
            </a:pPr>
            <a:r>
              <a:rPr lang="en-US"/>
              <a:t>© 2016 Pearson Education, Inc., Hoboken, NJ. All rights reserved.</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lvl="0">
              <a:defRPr/>
            </a:pPr>
            <a:fld id="{5035ABF7-E337-4D42-A3E3-17E7FCD498AD}" type="slidenum">
              <a:rPr lang="en-US"/>
              <a:pPr lvl="0">
                <a:defRPr/>
              </a:pPr>
              <a:t>19</a:t>
            </a:fld>
            <a:endParaRPr lang="en-US"/>
          </a:p>
        </p:txBody>
      </p:sp>
      <p:sp>
        <p:nvSpPr>
          <p:cNvPr id="124930" name="Rectangle 2"/>
          <p:cNvSpPr>
            <a:spLocks noGrp="1" noRot="1" noChangeAspect="1" noChangeArrowheads="1" noTextEdit="1"/>
          </p:cNvSpPr>
          <p:nvPr>
            <p:ph type="sldImg"/>
          </p:nvPr>
        </p:nvSpPr>
        <p:spPr>
          <a:ln/>
        </p:spPr>
      </p:sp>
      <p:sp>
        <p:nvSpPr>
          <p:cNvPr id="124931" name="Rectangle 3"/>
          <p:cNvSpPr>
            <a:spLocks noGrp="1" noChangeArrowheads="1"/>
          </p:cNvSpPr>
          <p:nvPr>
            <p:ph type="body" idx="1"/>
          </p:nvPr>
        </p:nvSpPr>
        <p:spPr/>
        <p:txBody>
          <a:bodyPr/>
          <a:lstStyle/>
          <a:p>
            <a:pPr lvl="0">
              <a:defRPr/>
            </a:pPr>
            <a:r>
              <a:rPr kumimoji="1" lang="en-US" sz="1200" kern="1200" baseline="0">
                <a:solidFill>
                  <a:schemeClr val="tx1"/>
                </a:solidFill>
                <a:latin typeface="Times New Roman"/>
                <a:ea typeface="+mn-ea"/>
                <a:cs typeface="+mn-cs"/>
              </a:rPr>
              <a:t>The mapping function is easily implemented using the main memory address.</a:t>
            </a:r>
          </a:p>
          <a:p>
            <a:pPr lvl="0">
              <a:defRPr/>
            </a:pPr>
            <a:r>
              <a:rPr kumimoji="1" lang="en-US" sz="1200" kern="1200" baseline="0">
                <a:solidFill>
                  <a:schemeClr val="tx1"/>
                </a:solidFill>
                <a:latin typeface="Times New Roman"/>
                <a:ea typeface="+mn-ea"/>
                <a:cs typeface="+mn-cs"/>
              </a:rPr>
              <a:t>Figure 4.9 illustrates the general mechanism.</a:t>
            </a:r>
          </a:p>
          <a:p>
            <a:pPr lvl="0">
              <a:defRPr/>
            </a:pPr>
            <a:endParaRPr kumimoji="1" lang="en-US" sz="1200" kern="1200" baseline="0">
              <a:solidFill>
                <a:schemeClr val="tx1"/>
              </a:solidFill>
              <a:latin typeface="Times New Roman"/>
              <a:ea typeface="+mn-ea"/>
              <a:cs typeface="+mn-cs"/>
            </a:endParaRPr>
          </a:p>
          <a:p>
            <a:pPr lvl="0">
              <a:defRPr/>
            </a:pPr>
            <a:r>
              <a:rPr kumimoji="1" lang="en-US" sz="1200" b="0" i="0" u="none" strike="noStrike" kern="1200" baseline="0">
                <a:solidFill>
                  <a:schemeClr val="tx1"/>
                </a:solidFill>
                <a:latin typeface="Times New Roman"/>
                <a:ea typeface="+mn-ea"/>
                <a:cs typeface="+mn-cs"/>
              </a:rPr>
              <a:t>For purposes of cache access, each</a:t>
            </a:r>
          </a:p>
          <a:p>
            <a:pPr lvl="0">
              <a:defRPr/>
            </a:pPr>
            <a:r>
              <a:rPr kumimoji="1" lang="en-US" sz="1200" b="0" i="0" u="none" strike="noStrike" kern="1200" baseline="0">
                <a:solidFill>
                  <a:schemeClr val="tx1"/>
                </a:solidFill>
                <a:latin typeface="Times New Roman"/>
                <a:ea typeface="+mn-ea"/>
                <a:cs typeface="+mn-cs"/>
              </a:rPr>
              <a:t>main memory address can be viewed as consisting of three fields. The least significant</a:t>
            </a:r>
          </a:p>
          <a:p>
            <a:pPr lvl="0">
              <a:defRPr/>
            </a:pPr>
            <a:r>
              <a:rPr kumimoji="1" lang="en-US" sz="1200" b="0" i="0" u="none" strike="noStrike" kern="1200" baseline="0">
                <a:solidFill>
                  <a:schemeClr val="tx1"/>
                </a:solidFill>
                <a:latin typeface="Times New Roman"/>
                <a:ea typeface="+mn-ea"/>
                <a:cs typeface="+mn-cs"/>
              </a:rPr>
              <a:t>w bits identify a unique word or byte within a block of main memory; in most</a:t>
            </a:r>
          </a:p>
          <a:p>
            <a:pPr lvl="0">
              <a:defRPr/>
            </a:pPr>
            <a:r>
              <a:rPr kumimoji="1" lang="en-US" sz="1200" b="0" i="0" u="none" strike="noStrike" kern="1200" baseline="0">
                <a:solidFill>
                  <a:schemeClr val="tx1"/>
                </a:solidFill>
                <a:latin typeface="Times New Roman"/>
                <a:ea typeface="+mn-ea"/>
                <a:cs typeface="+mn-cs"/>
              </a:rPr>
              <a:t>contemporary machines, the address is at the byte level. The remaining s  bits specify</a:t>
            </a:r>
          </a:p>
          <a:p>
            <a:pPr lvl="0">
              <a:defRPr/>
            </a:pPr>
            <a:r>
              <a:rPr kumimoji="1" lang="en-US" sz="1200" b="0" i="0" u="none" strike="noStrike" kern="1200" baseline="0">
                <a:solidFill>
                  <a:schemeClr val="tx1"/>
                </a:solidFill>
                <a:latin typeface="Times New Roman"/>
                <a:ea typeface="+mn-ea"/>
                <a:cs typeface="+mn-cs"/>
              </a:rPr>
              <a:t>one of the 2</a:t>
            </a:r>
            <a:r>
              <a:rPr kumimoji="1" lang="en-US" sz="1200" b="0" i="0" u="none" strike="noStrike" kern="1200" baseline="30000">
                <a:solidFill>
                  <a:schemeClr val="tx1"/>
                </a:solidFill>
                <a:latin typeface="Times New Roman"/>
                <a:ea typeface="+mn-ea"/>
                <a:cs typeface="+mn-cs"/>
              </a:rPr>
              <a:t>s</a:t>
            </a:r>
            <a:r>
              <a:rPr kumimoji="1" lang="en-US" sz="1200" b="0" i="0" u="none" strike="noStrike" kern="1200" baseline="0">
                <a:solidFill>
                  <a:schemeClr val="tx1"/>
                </a:solidFill>
                <a:latin typeface="Times New Roman"/>
                <a:ea typeface="+mn-ea"/>
                <a:cs typeface="+mn-cs"/>
              </a:rPr>
              <a:t>  blocks of main memory. The cache logic interprets these s  bits as</a:t>
            </a:r>
          </a:p>
          <a:p>
            <a:pPr lvl="0">
              <a:defRPr/>
            </a:pPr>
            <a:r>
              <a:rPr kumimoji="1" lang="en-US" sz="1200" b="0" i="0" u="none" strike="noStrike" kern="1200" baseline="0">
                <a:solidFill>
                  <a:schemeClr val="tx1"/>
                </a:solidFill>
                <a:latin typeface="Times New Roman"/>
                <a:ea typeface="+mn-ea"/>
                <a:cs typeface="+mn-cs"/>
              </a:rPr>
              <a:t>a tag of s - r  bits (most significant portion) and a line field of r  bits. This latter field</a:t>
            </a:r>
          </a:p>
          <a:p>
            <a:pPr lvl="0">
              <a:defRPr/>
            </a:pPr>
            <a:r>
              <a:rPr kumimoji="1" lang="en-US" sz="1200" b="0" i="0" u="none" strike="noStrike" kern="1200" baseline="0">
                <a:solidFill>
                  <a:schemeClr val="tx1"/>
                </a:solidFill>
                <a:latin typeface="Times New Roman"/>
                <a:ea typeface="+mn-ea"/>
                <a:cs typeface="+mn-cs"/>
              </a:rPr>
              <a:t>identifies one of the m =  2</a:t>
            </a:r>
            <a:r>
              <a:rPr kumimoji="1" lang="en-US" sz="1200" b="0" i="0" u="none" strike="noStrike" kern="1200" baseline="30000">
                <a:solidFill>
                  <a:schemeClr val="tx1"/>
                </a:solidFill>
                <a:latin typeface="Times New Roman"/>
                <a:ea typeface="+mn-ea"/>
                <a:cs typeface="+mn-cs"/>
              </a:rPr>
              <a:t>r </a:t>
            </a:r>
            <a:r>
              <a:rPr kumimoji="1" lang="en-US" sz="1200" b="0" i="0" u="none" strike="noStrike" kern="1200" baseline="0">
                <a:solidFill>
                  <a:schemeClr val="tx1"/>
                </a:solidFill>
                <a:latin typeface="Times New Roman"/>
                <a:ea typeface="+mn-ea"/>
                <a:cs typeface="+mn-cs"/>
              </a:rPr>
              <a:t> lines of the cache. To summarize,</a:t>
            </a:r>
          </a:p>
          <a:p>
            <a:pPr lvl="0">
              <a:defRPr/>
            </a:pPr>
            <a:endParaRPr kumimoji="1" lang="en-US" sz="1200" b="1" i="0" u="none" strike="noStrike" kern="1200" baseline="0">
              <a:solidFill>
                <a:schemeClr val="tx1"/>
              </a:solidFill>
              <a:latin typeface="Times New Roman"/>
              <a:ea typeface="+mn-ea"/>
              <a:cs typeface="+mn-cs"/>
            </a:endParaRPr>
          </a:p>
          <a:p>
            <a:pPr lvl="0">
              <a:defRPr/>
            </a:pPr>
            <a:r>
              <a:rPr kumimoji="1" lang="en-US" sz="1200" b="1" i="0" u="none" strike="noStrike" kern="1200" baseline="0">
                <a:solidFill>
                  <a:schemeClr val="tx1"/>
                </a:solidFill>
                <a:latin typeface="Times New Roman"/>
                <a:ea typeface="+mn-ea"/>
                <a:cs typeface="+mn-cs"/>
              </a:rPr>
              <a:t>■ </a:t>
            </a:r>
            <a:r>
              <a:rPr kumimoji="1" lang="en-US" sz="1200" b="0" i="0" u="none" strike="noStrike" kern="1200" baseline="0">
                <a:solidFill>
                  <a:schemeClr val="tx1"/>
                </a:solidFill>
                <a:latin typeface="Times New Roman"/>
                <a:ea typeface="+mn-ea"/>
                <a:cs typeface="+mn-cs"/>
              </a:rPr>
              <a:t> Address length =  (s + w ) bits</a:t>
            </a:r>
          </a:p>
          <a:p>
            <a:pPr lvl="0">
              <a:defRPr/>
            </a:pPr>
            <a:endParaRPr kumimoji="1" lang="en-US" sz="1200" b="1" i="0" u="none" strike="noStrike" kern="1200" baseline="0">
              <a:solidFill>
                <a:schemeClr val="tx1"/>
              </a:solidFill>
              <a:latin typeface="Times New Roman"/>
              <a:ea typeface="+mn-ea"/>
              <a:cs typeface="+mn-cs"/>
            </a:endParaRPr>
          </a:p>
          <a:p>
            <a:pPr lvl="0">
              <a:defRPr/>
            </a:pPr>
            <a:r>
              <a:rPr kumimoji="1" lang="en-US" sz="1200" b="1" i="0" u="none" strike="noStrike" kern="1200" baseline="0">
                <a:solidFill>
                  <a:schemeClr val="tx1"/>
                </a:solidFill>
                <a:latin typeface="Times New Roman"/>
                <a:ea typeface="+mn-ea"/>
                <a:cs typeface="+mn-cs"/>
              </a:rPr>
              <a:t>■ </a:t>
            </a:r>
            <a:r>
              <a:rPr kumimoji="1" lang="en-US" sz="1200" b="0" i="0" u="none" strike="noStrike" kern="1200" baseline="0">
                <a:solidFill>
                  <a:schemeClr val="tx1"/>
                </a:solidFill>
                <a:latin typeface="Times New Roman"/>
                <a:ea typeface="+mn-ea"/>
                <a:cs typeface="+mn-cs"/>
              </a:rPr>
              <a:t> Number of addressable units =  2</a:t>
            </a:r>
            <a:r>
              <a:rPr kumimoji="1" lang="en-US" sz="1200" b="0" i="0" u="none" strike="noStrike" kern="1200" baseline="30000">
                <a:solidFill>
                  <a:schemeClr val="tx1"/>
                </a:solidFill>
                <a:latin typeface="Times New Roman"/>
                <a:ea typeface="+mn-ea"/>
                <a:cs typeface="+mn-cs"/>
              </a:rPr>
              <a:t>s+w  </a:t>
            </a:r>
            <a:r>
              <a:rPr kumimoji="1" lang="en-US" sz="1200" b="0" i="0" u="none" strike="noStrike" kern="1200" baseline="0">
                <a:solidFill>
                  <a:schemeClr val="tx1"/>
                </a:solidFill>
                <a:latin typeface="Times New Roman"/>
                <a:ea typeface="+mn-ea"/>
                <a:cs typeface="+mn-cs"/>
              </a:rPr>
              <a:t>words or bytes</a:t>
            </a:r>
          </a:p>
          <a:p>
            <a:pPr lvl="0">
              <a:defRPr/>
            </a:pPr>
            <a:endParaRPr kumimoji="1" lang="en-US" sz="1200" b="1" i="0" u="none" strike="noStrike" kern="1200" baseline="0">
              <a:solidFill>
                <a:schemeClr val="tx1"/>
              </a:solidFill>
              <a:latin typeface="Times New Roman"/>
              <a:ea typeface="+mn-ea"/>
              <a:cs typeface="+mn-cs"/>
            </a:endParaRPr>
          </a:p>
          <a:p>
            <a:pPr lvl="0">
              <a:defRPr/>
            </a:pPr>
            <a:r>
              <a:rPr kumimoji="1" lang="en-US" sz="1200" b="1" i="0" u="none" strike="noStrike" kern="1200" baseline="0">
                <a:solidFill>
                  <a:schemeClr val="tx1"/>
                </a:solidFill>
                <a:latin typeface="Times New Roman"/>
                <a:ea typeface="+mn-ea"/>
                <a:cs typeface="+mn-cs"/>
              </a:rPr>
              <a:t>■ </a:t>
            </a:r>
            <a:r>
              <a:rPr kumimoji="1" lang="en-US" sz="1200" b="0" i="0" u="none" strike="noStrike" kern="1200" baseline="0">
                <a:solidFill>
                  <a:schemeClr val="tx1"/>
                </a:solidFill>
                <a:latin typeface="Times New Roman"/>
                <a:ea typeface="+mn-ea"/>
                <a:cs typeface="+mn-cs"/>
              </a:rPr>
              <a:t> Block size =  line size =  2</a:t>
            </a:r>
            <a:r>
              <a:rPr kumimoji="1" lang="en-US" sz="1200" b="0" i="0" u="none" strike="noStrike" kern="1200" baseline="30000">
                <a:solidFill>
                  <a:schemeClr val="tx1"/>
                </a:solidFill>
                <a:latin typeface="Times New Roman"/>
                <a:ea typeface="+mn-ea"/>
                <a:cs typeface="+mn-cs"/>
              </a:rPr>
              <a:t>w</a:t>
            </a:r>
            <a:r>
              <a:rPr kumimoji="1" lang="en-US" sz="1200" b="0" i="0" u="none" strike="noStrike" kern="1200" baseline="0">
                <a:solidFill>
                  <a:schemeClr val="tx1"/>
                </a:solidFill>
                <a:latin typeface="Times New Roman"/>
                <a:ea typeface="+mn-ea"/>
                <a:cs typeface="+mn-cs"/>
              </a:rPr>
              <a:t>  words or bytes</a:t>
            </a:r>
          </a:p>
          <a:p>
            <a:pPr lvl="0">
              <a:defRPr/>
            </a:pPr>
            <a:endParaRPr kumimoji="1" lang="en-US" sz="1200" b="1" i="0" u="none" strike="noStrike" kern="1200" baseline="0">
              <a:solidFill>
                <a:schemeClr val="tx1"/>
              </a:solidFill>
              <a:latin typeface="Times New Roman"/>
              <a:ea typeface="+mn-ea"/>
              <a:cs typeface="+mn-cs"/>
            </a:endParaRPr>
          </a:p>
          <a:p>
            <a:pPr lvl="0">
              <a:defRPr/>
            </a:pPr>
            <a:r>
              <a:rPr kumimoji="1" lang="en-US" sz="1200" b="1" i="0" u="none" strike="noStrike" kern="1200" baseline="0">
                <a:solidFill>
                  <a:schemeClr val="tx1"/>
                </a:solidFill>
                <a:latin typeface="Times New Roman"/>
                <a:ea typeface="+mn-ea"/>
                <a:cs typeface="+mn-cs"/>
              </a:rPr>
              <a:t>■ </a:t>
            </a:r>
            <a:r>
              <a:rPr kumimoji="1" lang="en-US" sz="1200" b="0" i="0" u="none" strike="noStrike" kern="1200" baseline="0">
                <a:solidFill>
                  <a:schemeClr val="tx1"/>
                </a:solidFill>
                <a:latin typeface="Times New Roman"/>
                <a:ea typeface="+mn-ea"/>
                <a:cs typeface="+mn-cs"/>
              </a:rPr>
              <a:t> Number of blocks in main memory = </a:t>
            </a:r>
            <a:r>
              <a:rPr kumimoji="1" lang="pl-PL" sz="1200" b="0" i="0" u="none" strike="noStrike" kern="1200" baseline="0">
                <a:solidFill>
                  <a:schemeClr val="tx1"/>
                </a:solidFill>
                <a:latin typeface="Times New Roman"/>
                <a:ea typeface="+mn-ea"/>
                <a:cs typeface="+mn-cs"/>
              </a:rPr>
              <a:t>2</a:t>
            </a:r>
            <a:r>
              <a:rPr kumimoji="1" lang="pl-PL" sz="1200" b="0" i="0" u="none" strike="noStrike" kern="1200" baseline="30000">
                <a:solidFill>
                  <a:schemeClr val="tx1"/>
                </a:solidFill>
                <a:latin typeface="Times New Roman"/>
                <a:ea typeface="+mn-ea"/>
                <a:cs typeface="+mn-cs"/>
              </a:rPr>
              <a:t>s+w</a:t>
            </a:r>
            <a:r>
              <a:rPr kumimoji="1" lang="pl-PL" sz="1200" b="0" i="0" u="none" strike="noStrike" kern="1200" baseline="0">
                <a:solidFill>
                  <a:schemeClr val="tx1"/>
                </a:solidFill>
                <a:latin typeface="Times New Roman"/>
                <a:ea typeface="+mn-ea"/>
                <a:cs typeface="+mn-cs"/>
              </a:rPr>
              <a:t>/2</a:t>
            </a:r>
            <a:r>
              <a:rPr kumimoji="1" lang="pl-PL" sz="1200" b="0" i="0" u="none" strike="noStrike" kern="1200" baseline="30000">
                <a:solidFill>
                  <a:schemeClr val="tx1"/>
                </a:solidFill>
                <a:latin typeface="Times New Roman"/>
                <a:ea typeface="+mn-ea"/>
                <a:cs typeface="+mn-cs"/>
              </a:rPr>
              <a:t>w</a:t>
            </a:r>
            <a:r>
              <a:rPr kumimoji="1" lang="pl-PL" sz="1200" b="0" i="0" u="none" strike="noStrike" kern="1200" baseline="0">
                <a:solidFill>
                  <a:schemeClr val="tx1"/>
                </a:solidFill>
                <a:latin typeface="Times New Roman"/>
                <a:ea typeface="+mn-ea"/>
                <a:cs typeface="+mn-cs"/>
              </a:rPr>
              <a:t> =  2</a:t>
            </a:r>
            <a:r>
              <a:rPr kumimoji="1" lang="pl-PL" sz="1200" b="0" i="0" u="none" strike="noStrike" kern="1200" baseline="30000">
                <a:solidFill>
                  <a:schemeClr val="tx1"/>
                </a:solidFill>
                <a:latin typeface="Times New Roman"/>
                <a:ea typeface="+mn-ea"/>
                <a:cs typeface="+mn-cs"/>
              </a:rPr>
              <a:t>s</a:t>
            </a:r>
          </a:p>
          <a:p>
            <a:pPr lvl="0">
              <a:defRPr/>
            </a:pPr>
            <a:endParaRPr kumimoji="1" lang="pl-PL" sz="1200" b="1" i="0" u="none" strike="noStrike" kern="1200" baseline="0">
              <a:solidFill>
                <a:schemeClr val="tx1"/>
              </a:solidFill>
              <a:latin typeface="Times New Roman"/>
              <a:ea typeface="+mn-ea"/>
              <a:cs typeface="+mn-cs"/>
            </a:endParaRPr>
          </a:p>
          <a:p>
            <a:pPr lvl="0">
              <a:defRPr/>
            </a:pPr>
            <a:r>
              <a:rPr kumimoji="1" lang="pl-PL" sz="1200" b="1" i="0" u="none" strike="noStrike" kern="1200" baseline="0">
                <a:solidFill>
                  <a:schemeClr val="tx1"/>
                </a:solidFill>
                <a:latin typeface="Times New Roman"/>
                <a:ea typeface="+mn-ea"/>
                <a:cs typeface="+mn-cs"/>
              </a:rPr>
              <a:t>■ </a:t>
            </a:r>
            <a:r>
              <a:rPr kumimoji="1" lang="pl-PL" sz="1200" b="0" i="0" u="none" strike="noStrike" kern="1200" baseline="0">
                <a:solidFill>
                  <a:schemeClr val="tx1"/>
                </a:solidFill>
                <a:latin typeface="Times New Roman"/>
                <a:ea typeface="+mn-ea"/>
                <a:cs typeface="+mn-cs"/>
              </a:rPr>
              <a:t> Number of lines in cache = m =  2</a:t>
            </a:r>
            <a:r>
              <a:rPr kumimoji="1" lang="pl-PL" sz="1200" b="0" i="0" u="none" strike="noStrike" kern="1200" baseline="30000">
                <a:solidFill>
                  <a:schemeClr val="tx1"/>
                </a:solidFill>
                <a:latin typeface="Times New Roman"/>
                <a:ea typeface="+mn-ea"/>
                <a:cs typeface="+mn-cs"/>
              </a:rPr>
              <a:t>r</a:t>
            </a:r>
          </a:p>
          <a:p>
            <a:pPr lvl="0">
              <a:defRPr/>
            </a:pPr>
            <a:endParaRPr kumimoji="1" lang="pl-PL" sz="1200" b="1" i="0" u="none" strike="noStrike" kern="1200" baseline="0">
              <a:solidFill>
                <a:schemeClr val="tx1"/>
              </a:solidFill>
              <a:latin typeface="Times New Roman"/>
              <a:ea typeface="+mn-ea"/>
              <a:cs typeface="+mn-cs"/>
            </a:endParaRPr>
          </a:p>
          <a:p>
            <a:pPr lvl="0">
              <a:defRPr/>
            </a:pPr>
            <a:r>
              <a:rPr kumimoji="1" lang="pl-PL" sz="1200" b="1" i="0" u="none" strike="noStrike" kern="1200" baseline="0">
                <a:solidFill>
                  <a:schemeClr val="tx1"/>
                </a:solidFill>
                <a:latin typeface="Times New Roman"/>
                <a:ea typeface="+mn-ea"/>
                <a:cs typeface="+mn-cs"/>
              </a:rPr>
              <a:t>■ </a:t>
            </a:r>
            <a:r>
              <a:rPr kumimoji="1" lang="pl-PL" sz="1200" b="0" i="0" u="none" strike="noStrike" kern="1200" baseline="0">
                <a:solidFill>
                  <a:schemeClr val="tx1"/>
                </a:solidFill>
                <a:latin typeface="Times New Roman"/>
                <a:ea typeface="+mn-ea"/>
                <a:cs typeface="+mn-cs"/>
              </a:rPr>
              <a:t> Size of cache =  2</a:t>
            </a:r>
            <a:r>
              <a:rPr kumimoji="1" lang="pl-PL" sz="1200" b="0" i="0" u="none" strike="noStrike" kern="1200" baseline="30000">
                <a:solidFill>
                  <a:schemeClr val="tx1"/>
                </a:solidFill>
                <a:latin typeface="Times New Roman"/>
                <a:ea typeface="+mn-ea"/>
                <a:cs typeface="+mn-cs"/>
              </a:rPr>
              <a:t>r+w  </a:t>
            </a:r>
            <a:r>
              <a:rPr kumimoji="1" lang="pl-PL" sz="1200" b="0" i="0" u="none" strike="noStrike" kern="1200" baseline="0">
                <a:solidFill>
                  <a:schemeClr val="tx1"/>
                </a:solidFill>
                <a:latin typeface="Times New Roman"/>
                <a:ea typeface="+mn-ea"/>
                <a:cs typeface="+mn-cs"/>
              </a:rPr>
              <a:t>words or bytes</a:t>
            </a:r>
          </a:p>
          <a:p>
            <a:pPr lvl="0">
              <a:defRPr/>
            </a:pPr>
            <a:endParaRPr kumimoji="1" lang="en-US" sz="1200" b="1" i="0" u="none" strike="noStrike" kern="1200" baseline="0">
              <a:solidFill>
                <a:schemeClr val="tx1"/>
              </a:solidFill>
              <a:latin typeface="Times New Roman"/>
              <a:ea typeface="+mn-ea"/>
              <a:cs typeface="+mn-cs"/>
            </a:endParaRPr>
          </a:p>
          <a:p>
            <a:pPr lvl="0">
              <a:defRPr/>
            </a:pPr>
            <a:r>
              <a:rPr kumimoji="1" lang="en-US" sz="1200" b="1" i="0" u="none" strike="noStrike" kern="1200" baseline="0">
                <a:solidFill>
                  <a:schemeClr val="tx1"/>
                </a:solidFill>
                <a:latin typeface="Times New Roman"/>
                <a:ea typeface="+mn-ea"/>
                <a:cs typeface="+mn-cs"/>
              </a:rPr>
              <a:t>■ </a:t>
            </a:r>
            <a:r>
              <a:rPr kumimoji="1" lang="en-US" sz="1200" b="0" i="0" u="none" strike="noStrike" kern="1200" baseline="0">
                <a:solidFill>
                  <a:schemeClr val="tx1"/>
                </a:solidFill>
                <a:latin typeface="Times New Roman"/>
                <a:ea typeface="+mn-ea"/>
                <a:cs typeface="+mn-cs"/>
              </a:rPr>
              <a:t> Size of tag =  (s - r ) bits</a:t>
            </a:r>
            <a:endParaRPr kumimoji="1" lang="en-US" sz="1200" kern="1200" baseline="0">
              <a:solidFill>
                <a:schemeClr val="tx1"/>
              </a:solidFill>
              <a:latin typeface="Times New Roman"/>
              <a:ea typeface="+mn-ea"/>
              <a:cs typeface="+mn-cs"/>
            </a:endParaRPr>
          </a:p>
        </p:txBody>
      </p:sp>
      <p:sp>
        <p:nvSpPr>
          <p:cNvPr id="2" name="Footer Placeholder 1"/>
          <p:cNvSpPr>
            <a:spLocks noGrp="1"/>
          </p:cNvSpPr>
          <p:nvPr>
            <p:ph type="ftr" sz="quarter" idx="10"/>
          </p:nvPr>
        </p:nvSpPr>
        <p:spPr/>
        <p:txBody>
          <a:bodyPr/>
          <a:lstStyle/>
          <a:p>
            <a:pPr lvl="0">
              <a:defRPr/>
            </a:pPr>
            <a:r>
              <a:rPr lang="en-US"/>
              <a:t>© 2016 Pearson Education, Inc., Hoboken, NJ. All rights reserved.</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TextEdit="1"/>
          </p:cNvSpPr>
          <p:nvPr>
            <p:ph type="sldImg"/>
          </p:nvPr>
        </p:nvSpPr>
        <p:spPr/>
      </p:sp>
      <p:sp>
        <p:nvSpPr>
          <p:cNvPr id="3" name="Notes Placeholder 2"/>
          <p:cNvSpPr>
            <a:spLocks noGrp="1"/>
          </p:cNvSpPr>
          <p:nvPr>
            <p:ph type="body" idx="1"/>
          </p:nvPr>
        </p:nvSpPr>
        <p:spPr/>
        <p:txBody>
          <a:bodyPr>
            <a:normAutofit lnSpcReduction="10000"/>
          </a:bodyPr>
          <a:lstStyle/>
          <a:p>
            <a:pPr lvl="0">
              <a:defRPr/>
            </a:pPr>
            <a:r>
              <a:rPr kumimoji="1" lang="en-US" sz="1200" kern="1200" baseline="0">
                <a:solidFill>
                  <a:schemeClr val="tx1"/>
                </a:solidFill>
                <a:latin typeface="Times New Roman"/>
                <a:ea typeface="+mn-ea"/>
                <a:cs typeface="+mn-cs"/>
              </a:rPr>
              <a:t>Now consider this alternative. Suppose we construct a general-purpose</a:t>
            </a:r>
          </a:p>
          <a:p>
            <a:pPr lvl="0">
              <a:defRPr/>
            </a:pPr>
            <a:r>
              <a:rPr kumimoji="1" lang="en-US" sz="1200" kern="1200" baseline="0">
                <a:solidFill>
                  <a:schemeClr val="tx1"/>
                </a:solidFill>
                <a:latin typeface="Times New Roman"/>
                <a:ea typeface="+mn-ea"/>
                <a:cs typeface="+mn-cs"/>
              </a:rPr>
              <a:t>configuration of arithmetic and logic functions. This set of hardware will perform</a:t>
            </a:r>
          </a:p>
          <a:p>
            <a:pPr lvl="0">
              <a:defRPr/>
            </a:pPr>
            <a:r>
              <a:rPr kumimoji="1" lang="en-US" sz="1200" kern="1200" baseline="0">
                <a:solidFill>
                  <a:schemeClr val="tx1"/>
                </a:solidFill>
                <a:latin typeface="Times New Roman"/>
                <a:ea typeface="+mn-ea"/>
                <a:cs typeface="+mn-cs"/>
              </a:rPr>
              <a:t>various functions on data depending on control signals applied to the hardware.</a:t>
            </a:r>
          </a:p>
          <a:p>
            <a:pPr lvl="0">
              <a:defRPr/>
            </a:pPr>
            <a:r>
              <a:rPr kumimoji="1" lang="en-US" sz="1200" kern="1200" baseline="0">
                <a:solidFill>
                  <a:schemeClr val="tx1"/>
                </a:solidFill>
                <a:latin typeface="Times New Roman"/>
                <a:ea typeface="+mn-ea"/>
                <a:cs typeface="+mn-cs"/>
              </a:rPr>
              <a:t>In the original case of customized hardware, the system accepts data and produces</a:t>
            </a:r>
          </a:p>
          <a:p>
            <a:pPr lvl="0">
              <a:defRPr/>
            </a:pPr>
            <a:r>
              <a:rPr kumimoji="1" lang="en-US" sz="1200" kern="1200" baseline="0">
                <a:solidFill>
                  <a:schemeClr val="tx1"/>
                </a:solidFill>
                <a:latin typeface="Times New Roman"/>
                <a:ea typeface="+mn-ea"/>
                <a:cs typeface="+mn-cs"/>
              </a:rPr>
              <a:t>results (Figure 3.1a). With general-purpose hardware, the system accepts data and</a:t>
            </a:r>
          </a:p>
          <a:p>
            <a:pPr lvl="0">
              <a:defRPr/>
            </a:pPr>
            <a:r>
              <a:rPr kumimoji="1" lang="en-US" sz="1200" kern="1200" baseline="0">
                <a:solidFill>
                  <a:schemeClr val="tx1"/>
                </a:solidFill>
                <a:latin typeface="Times New Roman"/>
                <a:ea typeface="+mn-ea"/>
                <a:cs typeface="+mn-cs"/>
              </a:rPr>
              <a:t>control signals and produces results. Thus, instead of rewiring the hardware for each</a:t>
            </a:r>
          </a:p>
          <a:p>
            <a:pPr lvl="0">
              <a:defRPr/>
            </a:pPr>
            <a:r>
              <a:rPr kumimoji="1" lang="en-US" sz="1200" kern="1200" baseline="0">
                <a:solidFill>
                  <a:schemeClr val="tx1"/>
                </a:solidFill>
                <a:latin typeface="Times New Roman"/>
                <a:ea typeface="+mn-ea"/>
                <a:cs typeface="+mn-cs"/>
              </a:rPr>
              <a:t>new program, the programmer merely needs to supply a new set of control signals.</a:t>
            </a:r>
          </a:p>
          <a:p>
            <a:pPr lvl="0">
              <a:defRPr/>
            </a:pPr>
            <a:r>
              <a:rPr kumimoji="1" lang="en-US" sz="1200" kern="1200" baseline="0">
                <a:solidFill>
                  <a:schemeClr val="tx1"/>
                </a:solidFill>
                <a:latin typeface="Times New Roman"/>
                <a:ea typeface="+mn-ea"/>
                <a:cs typeface="+mn-cs"/>
              </a:rPr>
              <a:t>How shall control signals be supplied? The answer is simple but subtle. The</a:t>
            </a:r>
          </a:p>
          <a:p>
            <a:pPr lvl="0">
              <a:defRPr/>
            </a:pPr>
            <a:r>
              <a:rPr kumimoji="1" lang="en-US" sz="1200" kern="1200" baseline="0">
                <a:solidFill>
                  <a:schemeClr val="tx1"/>
                </a:solidFill>
                <a:latin typeface="Times New Roman"/>
                <a:ea typeface="+mn-ea"/>
                <a:cs typeface="+mn-cs"/>
              </a:rPr>
              <a:t>entire program is actually a sequence of steps. At each step, some arithmetic or</a:t>
            </a:r>
          </a:p>
          <a:p>
            <a:pPr lvl="0">
              <a:defRPr/>
            </a:pPr>
            <a:r>
              <a:rPr kumimoji="1" lang="en-US" sz="1200" kern="1200" baseline="0">
                <a:solidFill>
                  <a:schemeClr val="tx1"/>
                </a:solidFill>
                <a:latin typeface="Times New Roman"/>
                <a:ea typeface="+mn-ea"/>
                <a:cs typeface="+mn-cs"/>
              </a:rPr>
              <a:t>logical operation is performed on some data. For each step, a new set of control</a:t>
            </a:r>
          </a:p>
          <a:p>
            <a:pPr lvl="0">
              <a:defRPr/>
            </a:pPr>
            <a:r>
              <a:rPr kumimoji="1" lang="en-US" sz="1200" kern="1200" baseline="0">
                <a:solidFill>
                  <a:schemeClr val="tx1"/>
                </a:solidFill>
                <a:latin typeface="Times New Roman"/>
                <a:ea typeface="+mn-ea"/>
                <a:cs typeface="+mn-cs"/>
              </a:rPr>
              <a:t>signals is needed. Let us provide a unique code for each possible set of control</a:t>
            </a:r>
          </a:p>
          <a:p>
            <a:pPr lvl="0">
              <a:defRPr/>
            </a:pPr>
            <a:r>
              <a:rPr kumimoji="1" lang="en-US" sz="1200" kern="1200" baseline="0">
                <a:solidFill>
                  <a:schemeClr val="tx1"/>
                </a:solidFill>
                <a:latin typeface="Times New Roman"/>
                <a:ea typeface="+mn-ea"/>
                <a:cs typeface="+mn-cs"/>
              </a:rPr>
              <a:t>signals, and let us add to the general-purpose hardware a segment that can accept a</a:t>
            </a:r>
          </a:p>
          <a:p>
            <a:pPr lvl="0">
              <a:defRPr/>
            </a:pPr>
            <a:r>
              <a:rPr kumimoji="1" lang="en-US" sz="1200" kern="1200" baseline="0">
                <a:solidFill>
                  <a:schemeClr val="tx1"/>
                </a:solidFill>
                <a:latin typeface="Times New Roman"/>
                <a:ea typeface="+mn-ea"/>
                <a:cs typeface="+mn-cs"/>
              </a:rPr>
              <a:t>code and generate control signals (Figure 3.1b).</a:t>
            </a:r>
          </a:p>
          <a:p>
            <a:pPr lvl="0">
              <a:defRPr/>
            </a:pPr>
            <a:endParaRPr kumimoji="1" lang="en-US" sz="1200" kern="1200" baseline="0">
              <a:solidFill>
                <a:schemeClr val="tx1"/>
              </a:solidFill>
              <a:latin typeface="Times New Roman"/>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5E8A5BC2-82F1-9743-89FF-AFC7C6D81D1B}" type="slidenum">
              <a:rPr kumimoji="0" lang="en-US" sz="1200" b="0" i="0" u="none" strike="noStrike" kern="1200" cap="none" spc="0" normalizeH="0" baseline="0" noProof="0">
                <a:ln>
                  <a:noFill/>
                </a:ln>
                <a:solidFill>
                  <a:srgbClr val="000000"/>
                </a:solidFill>
                <a:effectLst/>
                <a:uLnTx/>
                <a:uFillTx/>
                <a:latin typeface="Times New Roman"/>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2</a:t>
            </a:fld>
            <a:endParaRPr kumimoji="0" lang="en-US" sz="1200" b="0" i="0" u="none" strike="noStrike" kern="1200" cap="none" spc="0" normalizeH="0" baseline="0" noProof="0">
              <a:ln>
                <a:noFill/>
              </a:ln>
              <a:solidFill>
                <a:srgbClr val="000000"/>
              </a:solidFill>
              <a:effectLst/>
              <a:uLnTx/>
              <a:uFillTx/>
              <a:latin typeface="Times New Roman"/>
              <a:ea typeface="+mn-ea"/>
              <a:cs typeface="+mn-cs"/>
            </a:endParaRPr>
          </a:p>
        </p:txBody>
      </p:sp>
      <p:sp>
        <p:nvSpPr>
          <p:cNvPr id="5" name="Footer Placeholder 4"/>
          <p:cNvSpPr>
            <a:spLocks noGrp="1"/>
          </p:cNvSpPr>
          <p:nvPr>
            <p:ph type="ftr" sz="quarter" idx="11"/>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Times New Roman"/>
                <a:ea typeface="+mn-ea"/>
                <a:cs typeface="+mn-cs"/>
              </a:rPr>
              <a:t>© 2016 Pearson Education, Inc., Hoboken, NJ. All rights reserved.</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TextEdit="1"/>
          </p:cNvSpPr>
          <p:nvPr>
            <p:ph type="sldImg"/>
          </p:nvPr>
        </p:nvSpPr>
        <p:spPr/>
      </p:sp>
      <p:sp>
        <p:nvSpPr>
          <p:cNvPr id="3" name="Notes Placeholder 2"/>
          <p:cNvSpPr>
            <a:spLocks noGrp="1"/>
          </p:cNvSpPr>
          <p:nvPr>
            <p:ph type="body" idx="1"/>
          </p:nvPr>
        </p:nvSpPr>
        <p:spPr/>
        <p:txBody>
          <a:bodyPr>
            <a:normAutofit/>
          </a:bodyPr>
          <a:lstStyle/>
          <a:p>
            <a:pPr lvl="0">
              <a:defRPr/>
            </a:pPr>
            <a:r>
              <a:rPr kumimoji="1" lang="en-US" sz="1200" kern="1200" baseline="0">
                <a:solidFill>
                  <a:schemeClr val="tx1"/>
                </a:solidFill>
                <a:latin typeface="Times New Roman"/>
                <a:ea typeface="+mn-ea"/>
                <a:cs typeface="+mn-cs"/>
              </a:rPr>
              <a:t>The direct mapping technique is simple and inexpensive to implement. Its</a:t>
            </a:r>
          </a:p>
          <a:p>
            <a:pPr lvl="0">
              <a:defRPr/>
            </a:pPr>
            <a:r>
              <a:rPr kumimoji="1" lang="en-US" sz="1200" kern="1200" baseline="0">
                <a:solidFill>
                  <a:schemeClr val="tx1"/>
                </a:solidFill>
                <a:latin typeface="Times New Roman"/>
                <a:ea typeface="+mn-ea"/>
                <a:cs typeface="+mn-cs"/>
              </a:rPr>
              <a:t>main disadvantage is that there is a fixed cache location for any given block. Thus,</a:t>
            </a:r>
          </a:p>
          <a:p>
            <a:pPr lvl="0">
              <a:defRPr/>
            </a:pPr>
            <a:r>
              <a:rPr kumimoji="1" lang="en-US" sz="1200" kern="1200" baseline="0">
                <a:solidFill>
                  <a:schemeClr val="tx1"/>
                </a:solidFill>
                <a:latin typeface="Times New Roman"/>
                <a:ea typeface="+mn-ea"/>
                <a:cs typeface="+mn-cs"/>
              </a:rPr>
              <a:t>if a program happens to reference words repeatedly from two different blocks that</a:t>
            </a:r>
          </a:p>
          <a:p>
            <a:pPr lvl="0">
              <a:defRPr/>
            </a:pPr>
            <a:r>
              <a:rPr kumimoji="1" lang="en-US" sz="1200" kern="1200" baseline="0">
                <a:solidFill>
                  <a:schemeClr val="tx1"/>
                </a:solidFill>
                <a:latin typeface="Times New Roman"/>
                <a:ea typeface="+mn-ea"/>
                <a:cs typeface="+mn-cs"/>
              </a:rPr>
              <a:t>map into the same line, then the blocks will be continually swapped in the cache,</a:t>
            </a:r>
          </a:p>
          <a:p>
            <a:pPr lvl="0">
              <a:defRPr/>
            </a:pPr>
            <a:r>
              <a:rPr kumimoji="1" lang="en-US" sz="1200" kern="1200" baseline="0">
                <a:solidFill>
                  <a:schemeClr val="tx1"/>
                </a:solidFill>
                <a:latin typeface="Times New Roman"/>
                <a:ea typeface="+mn-ea"/>
                <a:cs typeface="+mn-cs"/>
              </a:rPr>
              <a:t>and the hit ratio will be low (a phenomenon known as </a:t>
            </a:r>
            <a:r>
              <a:rPr kumimoji="1" lang="en-US" sz="1200" i="1" kern="1200" baseline="0">
                <a:solidFill>
                  <a:schemeClr val="tx1"/>
                </a:solidFill>
                <a:latin typeface="Times New Roman"/>
                <a:ea typeface="+mn-ea"/>
                <a:cs typeface="+mn-cs"/>
              </a:rPr>
              <a:t>thrashing).</a:t>
            </a:r>
          </a:p>
          <a:p>
            <a:pPr lvl="0">
              <a:defRPr/>
            </a:pPr>
            <a:endParaRPr lang="en-US"/>
          </a:p>
        </p:txBody>
      </p:sp>
      <p:sp>
        <p:nvSpPr>
          <p:cNvPr id="4" name="Slide Number Placeholder 3"/>
          <p:cNvSpPr>
            <a:spLocks noGrp="1"/>
          </p:cNvSpPr>
          <p:nvPr>
            <p:ph type="sldNum" sz="quarter" idx="10"/>
          </p:nvPr>
        </p:nvSpPr>
        <p:spPr/>
        <p:txBody>
          <a:bodyPr/>
          <a:lstStyle/>
          <a:p>
            <a:pPr lvl="0">
              <a:defRPr/>
            </a:pPr>
            <a:fld id="{56C40E98-D33D-704E-929D-27FB84CF5632}" type="slidenum">
              <a:rPr lang="en-US"/>
              <a:pPr lvl="0">
                <a:defRPr/>
              </a:pPr>
              <a:t>20</a:t>
            </a:fld>
            <a:endParaRPr lang="en-US"/>
          </a:p>
        </p:txBody>
      </p:sp>
      <p:sp>
        <p:nvSpPr>
          <p:cNvPr id="5" name="Footer Placeholder 4"/>
          <p:cNvSpPr>
            <a:spLocks noGrp="1"/>
          </p:cNvSpPr>
          <p:nvPr>
            <p:ph type="ftr" sz="quarter" idx="11"/>
          </p:nvPr>
        </p:nvSpPr>
        <p:spPr/>
        <p:txBody>
          <a:bodyPr/>
          <a:lstStyle/>
          <a:p>
            <a:pPr lvl="0">
              <a:defRPr/>
            </a:pPr>
            <a:r>
              <a:rPr lang="en-US"/>
              <a:t>© 2016 Pearson Education, Inc., Hoboken, NJ. All rights reserved.</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lvl="0">
              <a:defRPr/>
            </a:pPr>
            <a:fld id="{FCA1BC11-5E89-9C4F-A80C-397585DAAC4A}" type="slidenum">
              <a:rPr lang="en-US"/>
              <a:pPr lvl="0">
                <a:defRPr/>
              </a:pPr>
              <a:t>21</a:t>
            </a:fld>
            <a:endParaRPr lang="en-US"/>
          </a:p>
        </p:txBody>
      </p:sp>
      <p:sp>
        <p:nvSpPr>
          <p:cNvPr id="128002" name="Rectangle 2"/>
          <p:cNvSpPr>
            <a:spLocks noGrp="1" noRot="1" noChangeAspect="1" noChangeArrowheads="1" noTextEdit="1"/>
          </p:cNvSpPr>
          <p:nvPr>
            <p:ph type="sldImg"/>
          </p:nvPr>
        </p:nvSpPr>
        <p:spPr>
          <a:ln/>
        </p:spPr>
      </p:sp>
      <p:sp>
        <p:nvSpPr>
          <p:cNvPr id="128003" name="Rectangle 3"/>
          <p:cNvSpPr>
            <a:spLocks noGrp="1" noChangeArrowheads="1"/>
          </p:cNvSpPr>
          <p:nvPr>
            <p:ph type="body" idx="1"/>
          </p:nvPr>
        </p:nvSpPr>
        <p:spPr/>
        <p:txBody>
          <a:bodyPr/>
          <a:lstStyle/>
          <a:p>
            <a:pPr lvl="0">
              <a:defRPr/>
            </a:pPr>
            <a:r>
              <a:rPr kumimoji="1" lang="en-US" sz="1200" kern="1200" baseline="0">
                <a:solidFill>
                  <a:schemeClr val="tx1"/>
                </a:solidFill>
                <a:latin typeface="Times New Roman"/>
                <a:ea typeface="+mn-ea"/>
                <a:cs typeface="+mn-cs"/>
              </a:rPr>
              <a:t>Associative mapping overcomes the disadvantage of direct</a:t>
            </a:r>
          </a:p>
          <a:p>
            <a:pPr lvl="0">
              <a:defRPr/>
            </a:pPr>
            <a:r>
              <a:rPr kumimoji="1" lang="en-US" sz="1200" kern="1200" baseline="0">
                <a:solidFill>
                  <a:schemeClr val="tx1"/>
                </a:solidFill>
                <a:latin typeface="Times New Roman"/>
                <a:ea typeface="+mn-ea"/>
                <a:cs typeface="+mn-cs"/>
              </a:rPr>
              <a:t>mapping by permitting each main memory block to be loaded into any line of the</a:t>
            </a:r>
          </a:p>
          <a:p>
            <a:pPr lvl="0">
              <a:defRPr/>
            </a:pPr>
            <a:r>
              <a:rPr kumimoji="1" lang="en-US" sz="1200" kern="1200" baseline="0">
                <a:solidFill>
                  <a:schemeClr val="tx1"/>
                </a:solidFill>
                <a:latin typeface="Times New Roman"/>
                <a:ea typeface="+mn-ea"/>
                <a:cs typeface="+mn-cs"/>
              </a:rPr>
              <a:t>cache (Figure 4.8b). In this case, the cache control logic interprets a memory address</a:t>
            </a:r>
          </a:p>
          <a:p>
            <a:pPr lvl="0">
              <a:defRPr/>
            </a:pPr>
            <a:r>
              <a:rPr kumimoji="1" lang="en-US" sz="1200" kern="1200" baseline="0">
                <a:solidFill>
                  <a:schemeClr val="tx1"/>
                </a:solidFill>
                <a:latin typeface="Times New Roman"/>
                <a:ea typeface="+mn-ea"/>
                <a:cs typeface="+mn-cs"/>
              </a:rPr>
              <a:t>simply as a Tag and a Word field. The Tag field uniquely identifies a block of main</a:t>
            </a:r>
          </a:p>
          <a:p>
            <a:pPr lvl="0">
              <a:defRPr/>
            </a:pPr>
            <a:r>
              <a:rPr kumimoji="1" lang="en-US" sz="1200" kern="1200" baseline="0">
                <a:solidFill>
                  <a:schemeClr val="tx1"/>
                </a:solidFill>
                <a:latin typeface="Times New Roman"/>
                <a:ea typeface="+mn-ea"/>
                <a:cs typeface="+mn-cs"/>
              </a:rPr>
              <a:t>memory. To determine whether a block is in the cache, the cache control logic must</a:t>
            </a:r>
          </a:p>
          <a:p>
            <a:pPr lvl="0">
              <a:defRPr/>
            </a:pPr>
            <a:r>
              <a:rPr kumimoji="1" lang="en-US" sz="1200" kern="1200" baseline="0">
                <a:solidFill>
                  <a:schemeClr val="tx1"/>
                </a:solidFill>
                <a:latin typeface="Times New Roman"/>
                <a:ea typeface="+mn-ea"/>
                <a:cs typeface="+mn-cs"/>
              </a:rPr>
              <a:t>simultaneously examine every line’s tag for a match. Figure 4.11 illustrates the logic.</a:t>
            </a:r>
            <a:endParaRPr lang="en-GB"/>
          </a:p>
        </p:txBody>
      </p:sp>
      <p:sp>
        <p:nvSpPr>
          <p:cNvPr id="2" name="Footer Placeholder 1"/>
          <p:cNvSpPr>
            <a:spLocks noGrp="1"/>
          </p:cNvSpPr>
          <p:nvPr>
            <p:ph type="ftr" sz="quarter" idx="10"/>
          </p:nvPr>
        </p:nvSpPr>
        <p:spPr/>
        <p:txBody>
          <a:bodyPr/>
          <a:lstStyle/>
          <a:p>
            <a:pPr lvl="0">
              <a:defRPr/>
            </a:pPr>
            <a:r>
              <a:rPr lang="en-US"/>
              <a:t>© 2016 Pearson Education, Inc., Hoboken, NJ. All rights reserved.</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TextEdit="1"/>
          </p:cNvSpPr>
          <p:nvPr>
            <p:ph type="sldImg"/>
          </p:nvPr>
        </p:nvSpPr>
        <p:spPr/>
      </p:sp>
      <p:sp>
        <p:nvSpPr>
          <p:cNvPr id="3" name="Notes Placeholder 2"/>
          <p:cNvSpPr>
            <a:spLocks noGrp="1"/>
          </p:cNvSpPr>
          <p:nvPr>
            <p:ph type="body" idx="1"/>
          </p:nvPr>
        </p:nvSpPr>
        <p:spPr/>
        <p:txBody>
          <a:bodyPr>
            <a:normAutofit/>
          </a:bodyPr>
          <a:lstStyle/>
          <a:p>
            <a:pPr lvl="0">
              <a:defRPr/>
            </a:pPr>
            <a:r>
              <a:rPr kumimoji="1" lang="en-US" sz="1200" kern="1200" baseline="0">
                <a:solidFill>
                  <a:schemeClr val="tx1"/>
                </a:solidFill>
                <a:latin typeface="Times New Roman"/>
                <a:ea typeface="+mn-ea"/>
                <a:cs typeface="+mn-cs"/>
              </a:rPr>
              <a:t>With associative mapping, there is flexibility as to which block to replace when</a:t>
            </a:r>
          </a:p>
          <a:p>
            <a:pPr lvl="0">
              <a:defRPr/>
            </a:pPr>
            <a:r>
              <a:rPr kumimoji="1" lang="en-US" sz="1200" kern="1200" baseline="0">
                <a:solidFill>
                  <a:schemeClr val="tx1"/>
                </a:solidFill>
                <a:latin typeface="Times New Roman"/>
                <a:ea typeface="+mn-ea"/>
                <a:cs typeface="+mn-cs"/>
              </a:rPr>
              <a:t>a new block is read into the cache. Replacement algorithms, discussed later in this</a:t>
            </a:r>
          </a:p>
          <a:p>
            <a:pPr lvl="0">
              <a:defRPr/>
            </a:pPr>
            <a:r>
              <a:rPr kumimoji="1" lang="en-US" sz="1200" kern="1200" baseline="0">
                <a:solidFill>
                  <a:schemeClr val="tx1"/>
                </a:solidFill>
                <a:latin typeface="Times New Roman"/>
                <a:ea typeface="+mn-ea"/>
                <a:cs typeface="+mn-cs"/>
              </a:rPr>
              <a:t>section, are designed to maximize the hit ratio. The principal disadvantage of associative</a:t>
            </a:r>
          </a:p>
          <a:p>
            <a:pPr lvl="0">
              <a:defRPr/>
            </a:pPr>
            <a:r>
              <a:rPr kumimoji="1" lang="en-US" sz="1200" kern="1200" baseline="0">
                <a:solidFill>
                  <a:schemeClr val="tx1"/>
                </a:solidFill>
                <a:latin typeface="Times New Roman"/>
                <a:ea typeface="+mn-ea"/>
                <a:cs typeface="+mn-cs"/>
              </a:rPr>
              <a:t>mapping is the complex circuitry required to examine the tags of all cache</a:t>
            </a:r>
          </a:p>
          <a:p>
            <a:pPr lvl="0">
              <a:defRPr/>
            </a:pPr>
            <a:r>
              <a:rPr kumimoji="1" lang="en-US" sz="1200" kern="1200" baseline="0">
                <a:solidFill>
                  <a:schemeClr val="tx1"/>
                </a:solidFill>
                <a:latin typeface="Times New Roman"/>
                <a:ea typeface="+mn-ea"/>
                <a:cs typeface="+mn-cs"/>
              </a:rPr>
              <a:t>lines in parallel.</a:t>
            </a:r>
            <a:endParaRPr lang="en-US"/>
          </a:p>
        </p:txBody>
      </p:sp>
      <p:sp>
        <p:nvSpPr>
          <p:cNvPr id="4" name="Slide Number Placeholder 3"/>
          <p:cNvSpPr>
            <a:spLocks noGrp="1"/>
          </p:cNvSpPr>
          <p:nvPr>
            <p:ph type="sldNum" sz="quarter" idx="10"/>
          </p:nvPr>
        </p:nvSpPr>
        <p:spPr/>
        <p:txBody>
          <a:bodyPr/>
          <a:lstStyle/>
          <a:p>
            <a:pPr lvl="0">
              <a:defRPr/>
            </a:pPr>
            <a:fld id="{56C40E98-D33D-704E-929D-27FB84CF5632}" type="slidenum">
              <a:rPr lang="en-US"/>
              <a:pPr lvl="0">
                <a:defRPr/>
              </a:pPr>
              <a:t>22</a:t>
            </a:fld>
            <a:endParaRPr lang="en-US"/>
          </a:p>
        </p:txBody>
      </p:sp>
      <p:sp>
        <p:nvSpPr>
          <p:cNvPr id="5" name="Footer Placeholder 4"/>
          <p:cNvSpPr>
            <a:spLocks noGrp="1"/>
          </p:cNvSpPr>
          <p:nvPr>
            <p:ph type="ftr" sz="quarter" idx="11"/>
          </p:nvPr>
        </p:nvSpPr>
        <p:spPr/>
        <p:txBody>
          <a:bodyPr/>
          <a:lstStyle/>
          <a:p>
            <a:pPr lvl="0">
              <a:defRPr/>
            </a:pPr>
            <a:r>
              <a:rPr lang="en-US"/>
              <a:t>© 2016 Pearson Education, Inc., Hoboken, NJ. All rights reserved.</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lvl="0">
              <a:defRPr/>
            </a:pPr>
            <a:fld id="{C7EFEAEC-2236-464B-BC9C-0E3F61624398}" type="slidenum">
              <a:rPr lang="en-US"/>
              <a:pPr lvl="0">
                <a:defRPr/>
              </a:pPr>
              <a:t>23</a:t>
            </a:fld>
            <a:endParaRPr lang="en-US"/>
          </a:p>
        </p:txBody>
      </p:sp>
      <p:sp>
        <p:nvSpPr>
          <p:cNvPr id="132098" name="Rectangle 2"/>
          <p:cNvSpPr>
            <a:spLocks noGrp="1" noRot="1" noChangeAspect="1" noChangeArrowheads="1" noTextEdit="1"/>
          </p:cNvSpPr>
          <p:nvPr>
            <p:ph type="sldImg"/>
          </p:nvPr>
        </p:nvSpPr>
        <p:spPr>
          <a:ln/>
        </p:spPr>
      </p:sp>
      <p:sp>
        <p:nvSpPr>
          <p:cNvPr id="132099" name="Rectangle 3"/>
          <p:cNvSpPr>
            <a:spLocks noGrp="1" noChangeArrowheads="1"/>
          </p:cNvSpPr>
          <p:nvPr>
            <p:ph type="body" idx="1"/>
          </p:nvPr>
        </p:nvSpPr>
        <p:spPr/>
        <p:txBody>
          <a:bodyPr/>
          <a:lstStyle/>
          <a:p>
            <a:pPr lvl="0">
              <a:defRPr/>
            </a:pPr>
            <a:r>
              <a:rPr kumimoji="1" lang="en-US" sz="1200" kern="1200" baseline="0">
                <a:solidFill>
                  <a:schemeClr val="tx1"/>
                </a:solidFill>
                <a:latin typeface="Times New Roman"/>
                <a:ea typeface="+mn-ea"/>
                <a:cs typeface="+mn-cs"/>
              </a:rPr>
              <a:t>Set-associative mapping is a compromise that</a:t>
            </a:r>
          </a:p>
          <a:p>
            <a:pPr lvl="0">
              <a:defRPr/>
            </a:pPr>
            <a:r>
              <a:rPr kumimoji="1" lang="en-US" sz="1200" kern="1200" baseline="0">
                <a:solidFill>
                  <a:schemeClr val="tx1"/>
                </a:solidFill>
                <a:latin typeface="Times New Roman"/>
                <a:ea typeface="+mn-ea"/>
                <a:cs typeface="+mn-cs"/>
              </a:rPr>
              <a:t>exhibits the strengths of both the direct and associative approaches while reducing</a:t>
            </a:r>
          </a:p>
          <a:p>
            <a:pPr lvl="0">
              <a:defRPr/>
            </a:pPr>
            <a:r>
              <a:rPr kumimoji="1" lang="en-US" sz="1200" kern="1200" baseline="0">
                <a:solidFill>
                  <a:schemeClr val="tx1"/>
                </a:solidFill>
                <a:latin typeface="Times New Roman"/>
                <a:ea typeface="+mn-ea"/>
                <a:cs typeface="+mn-cs"/>
              </a:rPr>
              <a:t>their disadvantages.</a:t>
            </a:r>
          </a:p>
          <a:p>
            <a:pPr lvl="0">
              <a:defRPr/>
            </a:pPr>
            <a:endParaRPr kumimoji="1" lang="en-US" sz="1200" kern="1200" baseline="0">
              <a:solidFill>
                <a:schemeClr val="tx1"/>
              </a:solidFill>
              <a:latin typeface="Times New Roman"/>
              <a:ea typeface="+mn-ea"/>
              <a:cs typeface="+mn-cs"/>
            </a:endParaRPr>
          </a:p>
          <a:p>
            <a:pPr lvl="0">
              <a:defRPr/>
            </a:pPr>
            <a:r>
              <a:rPr kumimoji="1" lang="en-US" sz="1200" kern="1200" baseline="0">
                <a:solidFill>
                  <a:schemeClr val="tx1"/>
                </a:solidFill>
                <a:latin typeface="Times New Roman"/>
                <a:ea typeface="+mn-ea"/>
                <a:cs typeface="+mn-cs"/>
              </a:rPr>
              <a:t>In this case, the cache consists of a number sets, each of which consists of a</a:t>
            </a:r>
          </a:p>
          <a:p>
            <a:pPr lvl="0">
              <a:defRPr/>
            </a:pPr>
            <a:r>
              <a:rPr kumimoji="1" lang="en-US" sz="1200" kern="1200" baseline="0">
                <a:solidFill>
                  <a:schemeClr val="tx1"/>
                </a:solidFill>
                <a:latin typeface="Times New Roman"/>
                <a:ea typeface="+mn-ea"/>
                <a:cs typeface="+mn-cs"/>
              </a:rPr>
              <a:t>number of lines. The relationships are</a:t>
            </a:r>
          </a:p>
          <a:p>
            <a:pPr lvl="0">
              <a:defRPr/>
            </a:pPr>
            <a:endParaRPr kumimoji="1" lang="en-US" sz="1200" kern="1200" baseline="0">
              <a:solidFill>
                <a:schemeClr val="tx1"/>
              </a:solidFill>
              <a:latin typeface="Times New Roman"/>
              <a:ea typeface="+mn-ea"/>
              <a:cs typeface="+mn-cs"/>
            </a:endParaRPr>
          </a:p>
          <a:p>
            <a:pPr lvl="0">
              <a:defRPr/>
            </a:pPr>
            <a:r>
              <a:rPr kumimoji="1" lang="en-US" sz="1200" i="1" kern="1200" baseline="0">
                <a:solidFill>
                  <a:schemeClr val="tx1"/>
                </a:solidFill>
                <a:latin typeface="Times New Roman"/>
                <a:ea typeface="+mn-ea"/>
                <a:cs typeface="+mn-cs"/>
              </a:rPr>
              <a:t>m = </a:t>
            </a:r>
            <a:r>
              <a:rPr kumimoji="1" lang="en-US" sz="1200" i="0" kern="1200" baseline="0">
                <a:solidFill>
                  <a:schemeClr val="tx1"/>
                </a:solidFill>
                <a:latin typeface="Times New Roman"/>
                <a:ea typeface="+mn-ea"/>
                <a:cs typeface="+mn-cs"/>
              </a:rPr>
              <a:t>v</a:t>
            </a:r>
            <a:r>
              <a:rPr kumimoji="1" lang="en-US" sz="1200" i="1" kern="1200" baseline="0">
                <a:solidFill>
                  <a:schemeClr val="tx1"/>
                </a:solidFill>
                <a:latin typeface="Times New Roman"/>
                <a:ea typeface="+mn-ea"/>
                <a:cs typeface="+mn-cs"/>
              </a:rPr>
              <a:t>* k</a:t>
            </a:r>
          </a:p>
          <a:p>
            <a:pPr lvl="0">
              <a:defRPr/>
            </a:pPr>
            <a:endParaRPr kumimoji="1" lang="en-US" sz="1200" i="1" kern="1200" baseline="0">
              <a:solidFill>
                <a:schemeClr val="tx1"/>
              </a:solidFill>
              <a:latin typeface="Times New Roman"/>
              <a:ea typeface="+mn-ea"/>
              <a:cs typeface="+mn-cs"/>
            </a:endParaRPr>
          </a:p>
          <a:p>
            <a:pPr lvl="0">
              <a:defRPr/>
            </a:pPr>
            <a:r>
              <a:rPr kumimoji="1" lang="en-US" sz="1200" i="1" kern="1200" baseline="0">
                <a:solidFill>
                  <a:schemeClr val="tx1"/>
                </a:solidFill>
                <a:latin typeface="Times New Roman"/>
                <a:ea typeface="+mn-ea"/>
                <a:cs typeface="+mn-cs"/>
              </a:rPr>
              <a:t>i = j modulo v</a:t>
            </a:r>
          </a:p>
          <a:p>
            <a:pPr lvl="0">
              <a:defRPr/>
            </a:pPr>
            <a:endParaRPr kumimoji="1" lang="en-US" sz="1200" kern="1200" baseline="0">
              <a:solidFill>
                <a:schemeClr val="tx1"/>
              </a:solidFill>
              <a:latin typeface="Times New Roman"/>
              <a:ea typeface="+mn-ea"/>
              <a:cs typeface="+mn-cs"/>
            </a:endParaRPr>
          </a:p>
          <a:p>
            <a:pPr lvl="0">
              <a:defRPr/>
            </a:pPr>
            <a:r>
              <a:rPr kumimoji="1" lang="en-US" sz="1200" kern="1200" baseline="0">
                <a:solidFill>
                  <a:schemeClr val="tx1"/>
                </a:solidFill>
                <a:latin typeface="Times New Roman"/>
                <a:ea typeface="+mn-ea"/>
                <a:cs typeface="+mn-cs"/>
              </a:rPr>
              <a:t>where</a:t>
            </a:r>
          </a:p>
          <a:p>
            <a:pPr lvl="0">
              <a:defRPr/>
            </a:pPr>
            <a:endParaRPr kumimoji="1" lang="en-US" sz="1200" i="1" kern="1200" baseline="0">
              <a:solidFill>
                <a:schemeClr val="tx1"/>
              </a:solidFill>
              <a:latin typeface="Times New Roman"/>
              <a:ea typeface="+mn-ea"/>
              <a:cs typeface="+mn-cs"/>
            </a:endParaRPr>
          </a:p>
          <a:p>
            <a:pPr lvl="0">
              <a:defRPr/>
            </a:pPr>
            <a:r>
              <a:rPr kumimoji="1" lang="en-US" sz="1200" i="1" kern="1200" baseline="0">
                <a:solidFill>
                  <a:schemeClr val="tx1"/>
                </a:solidFill>
                <a:latin typeface="Times New Roman"/>
                <a:ea typeface="+mn-ea"/>
                <a:cs typeface="+mn-cs"/>
              </a:rPr>
              <a:t>i = cache set number</a:t>
            </a:r>
          </a:p>
          <a:p>
            <a:pPr lvl="0">
              <a:defRPr/>
            </a:pPr>
            <a:endParaRPr kumimoji="1" lang="en-US" sz="1200" i="1" kern="1200" baseline="0">
              <a:solidFill>
                <a:schemeClr val="tx1"/>
              </a:solidFill>
              <a:latin typeface="Times New Roman"/>
              <a:ea typeface="+mn-ea"/>
              <a:cs typeface="+mn-cs"/>
            </a:endParaRPr>
          </a:p>
          <a:p>
            <a:pPr lvl="0">
              <a:defRPr/>
            </a:pPr>
            <a:r>
              <a:rPr kumimoji="1" lang="en-US" sz="1200" i="1" kern="1200" baseline="0">
                <a:solidFill>
                  <a:schemeClr val="tx1"/>
                </a:solidFill>
                <a:latin typeface="Times New Roman"/>
                <a:ea typeface="+mn-ea"/>
                <a:cs typeface="+mn-cs"/>
              </a:rPr>
              <a:t>j = main memory block number</a:t>
            </a:r>
          </a:p>
          <a:p>
            <a:pPr lvl="0">
              <a:defRPr/>
            </a:pPr>
            <a:endParaRPr kumimoji="1" lang="en-US" sz="1200" i="1" kern="1200" baseline="0">
              <a:solidFill>
                <a:schemeClr val="tx1"/>
              </a:solidFill>
              <a:latin typeface="Times New Roman"/>
              <a:ea typeface="+mn-ea"/>
              <a:cs typeface="+mn-cs"/>
            </a:endParaRPr>
          </a:p>
          <a:p>
            <a:pPr lvl="0">
              <a:defRPr/>
            </a:pPr>
            <a:r>
              <a:rPr kumimoji="1" lang="en-US" sz="1200" i="1" kern="1200" baseline="0">
                <a:solidFill>
                  <a:schemeClr val="tx1"/>
                </a:solidFill>
                <a:latin typeface="Times New Roman"/>
                <a:ea typeface="+mn-ea"/>
                <a:cs typeface="+mn-cs"/>
              </a:rPr>
              <a:t>m = number of lines in the cache</a:t>
            </a:r>
          </a:p>
          <a:p>
            <a:pPr lvl="0">
              <a:defRPr/>
            </a:pPr>
            <a:endParaRPr kumimoji="1" lang="en-US" sz="1200" i="1" kern="1200" baseline="0">
              <a:solidFill>
                <a:schemeClr val="tx1"/>
              </a:solidFill>
              <a:latin typeface="Times New Roman"/>
              <a:ea typeface="+mn-ea"/>
              <a:cs typeface="+mn-cs"/>
            </a:endParaRPr>
          </a:p>
          <a:p>
            <a:pPr lvl="0">
              <a:defRPr/>
            </a:pPr>
            <a:r>
              <a:rPr kumimoji="1" lang="en-US" sz="1200" i="1" kern="1200" baseline="0">
                <a:solidFill>
                  <a:schemeClr val="tx1"/>
                </a:solidFill>
                <a:latin typeface="Times New Roman"/>
                <a:ea typeface="+mn-ea"/>
                <a:cs typeface="+mn-cs"/>
              </a:rPr>
              <a:t>v = number of sets</a:t>
            </a:r>
          </a:p>
          <a:p>
            <a:pPr lvl="0">
              <a:defRPr/>
            </a:pPr>
            <a:endParaRPr kumimoji="1" lang="en-US" sz="1200" i="1" kern="1200" baseline="0">
              <a:solidFill>
                <a:schemeClr val="tx1"/>
              </a:solidFill>
              <a:latin typeface="Times New Roman"/>
              <a:ea typeface="+mn-ea"/>
              <a:cs typeface="+mn-cs"/>
            </a:endParaRPr>
          </a:p>
          <a:p>
            <a:pPr lvl="0">
              <a:defRPr/>
            </a:pPr>
            <a:r>
              <a:rPr kumimoji="1" lang="en-US" sz="1200" i="1" kern="1200" baseline="0">
                <a:solidFill>
                  <a:schemeClr val="tx1"/>
                </a:solidFill>
                <a:latin typeface="Times New Roman"/>
                <a:ea typeface="+mn-ea"/>
                <a:cs typeface="+mn-cs"/>
              </a:rPr>
              <a:t>k = number of lines in each set</a:t>
            </a:r>
          </a:p>
          <a:p>
            <a:pPr lvl="0">
              <a:defRPr/>
            </a:pPr>
            <a:endParaRPr kumimoji="1" lang="en-US" sz="1200" kern="1200" baseline="0">
              <a:solidFill>
                <a:schemeClr val="tx1"/>
              </a:solidFill>
              <a:latin typeface="Times New Roman"/>
              <a:ea typeface="+mn-ea"/>
              <a:cs typeface="+mn-cs"/>
            </a:endParaRPr>
          </a:p>
          <a:p>
            <a:pPr lvl="0">
              <a:defRPr/>
            </a:pPr>
            <a:r>
              <a:rPr kumimoji="1" lang="en-US" sz="1200" kern="1200" baseline="0">
                <a:solidFill>
                  <a:schemeClr val="tx1"/>
                </a:solidFill>
                <a:latin typeface="Times New Roman"/>
                <a:ea typeface="+mn-ea"/>
                <a:cs typeface="+mn-cs"/>
              </a:rPr>
              <a:t>This is referred to as </a:t>
            </a:r>
            <a:r>
              <a:rPr kumimoji="1" lang="en-US" sz="1200" i="1" kern="1200" baseline="0">
                <a:solidFill>
                  <a:schemeClr val="tx1"/>
                </a:solidFill>
                <a:latin typeface="Times New Roman"/>
                <a:ea typeface="+mn-ea"/>
                <a:cs typeface="+mn-cs"/>
              </a:rPr>
              <a:t>k-way set-associative mapping. </a:t>
            </a:r>
            <a:r>
              <a:rPr kumimoji="1" lang="en-US" sz="1200" b="0" i="0" u="none" strike="noStrike" kern="1200" baseline="0">
                <a:solidFill>
                  <a:schemeClr val="tx1"/>
                </a:solidFill>
                <a:latin typeface="Times New Roman"/>
                <a:ea typeface="+mn-ea"/>
                <a:cs typeface="+mn-cs"/>
              </a:rPr>
              <a:t>With set-associative</a:t>
            </a:r>
          </a:p>
          <a:p>
            <a:pPr lvl="0">
              <a:defRPr/>
            </a:pPr>
            <a:r>
              <a:rPr kumimoji="1" lang="en-US" sz="1200" b="0" i="0" u="none" strike="noStrike" kern="1200" baseline="0">
                <a:solidFill>
                  <a:schemeClr val="tx1"/>
                </a:solidFill>
                <a:latin typeface="Times New Roman"/>
                <a:ea typeface="+mn-ea"/>
                <a:cs typeface="+mn-cs"/>
              </a:rPr>
              <a:t>mapping,block </a:t>
            </a:r>
            <a:r>
              <a:rPr kumimoji="1" lang="en-US" sz="1200" b="1" i="0" u="none" strike="noStrike" kern="1200" baseline="0">
                <a:solidFill>
                  <a:schemeClr val="tx1"/>
                </a:solidFill>
                <a:latin typeface="Times New Roman"/>
                <a:ea typeface="+mn-ea"/>
                <a:cs typeface="+mn-cs"/>
              </a:rPr>
              <a:t>B</a:t>
            </a:r>
            <a:r>
              <a:rPr kumimoji="1" lang="en-US" sz="1200" b="1" i="0" u="none" strike="noStrike" kern="1200" baseline="-25000">
                <a:solidFill>
                  <a:schemeClr val="tx1"/>
                </a:solidFill>
                <a:latin typeface="Times New Roman"/>
                <a:ea typeface="+mn-ea"/>
                <a:cs typeface="+mn-cs"/>
              </a:rPr>
              <a:t>j</a:t>
            </a:r>
            <a:r>
              <a:rPr kumimoji="1" lang="en-US" sz="1200" b="1" i="0" u="none" strike="noStrike" kern="1200" baseline="0">
                <a:solidFill>
                  <a:schemeClr val="tx1"/>
                </a:solidFill>
                <a:latin typeface="Times New Roman"/>
                <a:ea typeface="+mn-ea"/>
                <a:cs typeface="+mn-cs"/>
              </a:rPr>
              <a:t> </a:t>
            </a:r>
            <a:r>
              <a:rPr kumimoji="1" lang="en-US" sz="1200" b="0" i="0" u="none" strike="noStrike" kern="1200" baseline="0">
                <a:solidFill>
                  <a:schemeClr val="tx1"/>
                </a:solidFill>
                <a:latin typeface="Times New Roman"/>
                <a:ea typeface="+mn-ea"/>
                <a:cs typeface="+mn-cs"/>
              </a:rPr>
              <a:t> can be mapped into any of the lines of set </a:t>
            </a:r>
            <a:r>
              <a:rPr kumimoji="1" lang="en-US" sz="1200" b="1" i="0" u="none" strike="noStrike" kern="1200" baseline="0">
                <a:solidFill>
                  <a:schemeClr val="tx1"/>
                </a:solidFill>
                <a:latin typeface="Times New Roman"/>
                <a:ea typeface="+mn-ea"/>
                <a:cs typeface="+mn-cs"/>
              </a:rPr>
              <a:t>j.</a:t>
            </a:r>
            <a:endParaRPr lang="en-GB"/>
          </a:p>
        </p:txBody>
      </p:sp>
      <p:sp>
        <p:nvSpPr>
          <p:cNvPr id="2" name="Footer Placeholder 1"/>
          <p:cNvSpPr>
            <a:spLocks noGrp="1"/>
          </p:cNvSpPr>
          <p:nvPr>
            <p:ph type="ftr" sz="quarter" idx="10"/>
          </p:nvPr>
        </p:nvSpPr>
        <p:spPr/>
        <p:txBody>
          <a:bodyPr/>
          <a:lstStyle/>
          <a:p>
            <a:pPr lvl="0">
              <a:defRPr/>
            </a:pPr>
            <a:r>
              <a:rPr lang="en-US"/>
              <a:t>© 2016 Pearson Education, Inc., Hoboken, NJ. All rights reserved.</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lvl="0">
              <a:defRPr/>
            </a:pPr>
            <a:fld id="{0D767FD4-8258-5044-A3EC-5D6DEE8ACB93}" type="slidenum">
              <a:rPr lang="en-US"/>
              <a:pPr lvl="0">
                <a:defRPr/>
              </a:pPr>
              <a:t>24</a:t>
            </a:fld>
            <a:endParaRPr lang="en-US"/>
          </a:p>
        </p:txBody>
      </p:sp>
      <p:sp>
        <p:nvSpPr>
          <p:cNvPr id="134146" name="Rectangle 2"/>
          <p:cNvSpPr>
            <a:spLocks noGrp="1" noRot="1" noChangeAspect="1" noChangeArrowheads="1" noTextEdit="1"/>
          </p:cNvSpPr>
          <p:nvPr>
            <p:ph type="sldImg"/>
          </p:nvPr>
        </p:nvSpPr>
        <p:spPr>
          <a:ln/>
        </p:spPr>
      </p:sp>
      <p:sp>
        <p:nvSpPr>
          <p:cNvPr id="134147" name="Rectangle 3"/>
          <p:cNvSpPr>
            <a:spLocks noGrp="1" noChangeArrowheads="1"/>
          </p:cNvSpPr>
          <p:nvPr>
            <p:ph type="body" idx="1"/>
          </p:nvPr>
        </p:nvSpPr>
        <p:spPr/>
        <p:txBody>
          <a:bodyPr/>
          <a:lstStyle/>
          <a:p>
            <a:pPr lvl="0">
              <a:defRPr/>
            </a:pPr>
            <a:r>
              <a:rPr kumimoji="1" lang="en-US" sz="1200" kern="1200" baseline="0">
                <a:solidFill>
                  <a:schemeClr val="tx1"/>
                </a:solidFill>
                <a:latin typeface="Times New Roman"/>
                <a:ea typeface="+mn-ea"/>
                <a:cs typeface="+mn-cs"/>
              </a:rPr>
              <a:t>For set-associative mapping, the cache control logic interprets a memory</a:t>
            </a:r>
          </a:p>
          <a:p>
            <a:pPr lvl="0">
              <a:defRPr/>
            </a:pPr>
            <a:r>
              <a:rPr kumimoji="1" lang="en-US" sz="1200" kern="1200" baseline="0">
                <a:solidFill>
                  <a:schemeClr val="tx1"/>
                </a:solidFill>
                <a:latin typeface="Times New Roman"/>
                <a:ea typeface="+mn-ea"/>
                <a:cs typeface="+mn-cs"/>
              </a:rPr>
              <a:t>address as three fields: Tag, Set, and Word. The </a:t>
            </a:r>
            <a:r>
              <a:rPr kumimoji="1" lang="en-US" sz="1200" i="1" kern="1200" baseline="0">
                <a:solidFill>
                  <a:schemeClr val="tx1"/>
                </a:solidFill>
                <a:latin typeface="Times New Roman"/>
                <a:ea typeface="+mn-ea"/>
                <a:cs typeface="+mn-cs"/>
              </a:rPr>
              <a:t>d set bits specify one of v = 2</a:t>
            </a:r>
            <a:r>
              <a:rPr kumimoji="1" lang="en-US" sz="1200" i="1" kern="1200" baseline="30000">
                <a:solidFill>
                  <a:schemeClr val="tx1"/>
                </a:solidFill>
                <a:latin typeface="Times New Roman"/>
                <a:ea typeface="+mn-ea"/>
                <a:cs typeface="+mn-cs"/>
              </a:rPr>
              <a:t>d</a:t>
            </a:r>
            <a:r>
              <a:rPr kumimoji="1" lang="en-US" sz="1200" i="1" kern="1200" baseline="0">
                <a:solidFill>
                  <a:schemeClr val="tx1"/>
                </a:solidFill>
                <a:latin typeface="Times New Roman"/>
                <a:ea typeface="+mn-ea"/>
                <a:cs typeface="+mn-cs"/>
              </a:rPr>
              <a:t> sets.</a:t>
            </a:r>
          </a:p>
          <a:p>
            <a:pPr lvl="0">
              <a:defRPr/>
            </a:pPr>
            <a:r>
              <a:rPr kumimoji="1" lang="en-US" sz="1200" kern="1200" baseline="0">
                <a:solidFill>
                  <a:schemeClr val="tx1"/>
                </a:solidFill>
                <a:latin typeface="Times New Roman"/>
                <a:ea typeface="+mn-ea"/>
                <a:cs typeface="+mn-cs"/>
              </a:rPr>
              <a:t>The </a:t>
            </a:r>
            <a:r>
              <a:rPr kumimoji="1" lang="en-US" sz="1200" i="1" kern="1200" baseline="0">
                <a:solidFill>
                  <a:schemeClr val="tx1"/>
                </a:solidFill>
                <a:latin typeface="Times New Roman"/>
                <a:ea typeface="+mn-ea"/>
                <a:cs typeface="+mn-cs"/>
              </a:rPr>
              <a:t>s bits of the Tag and Set fields specify one of the 2</a:t>
            </a:r>
            <a:r>
              <a:rPr kumimoji="1" lang="en-US" sz="1200" i="1" kern="1200" baseline="30000">
                <a:solidFill>
                  <a:schemeClr val="tx1"/>
                </a:solidFill>
                <a:latin typeface="Times New Roman"/>
                <a:ea typeface="+mn-ea"/>
                <a:cs typeface="+mn-cs"/>
              </a:rPr>
              <a:t>s</a:t>
            </a:r>
            <a:r>
              <a:rPr kumimoji="1" lang="en-US" sz="1200" i="1" kern="1200" baseline="0">
                <a:solidFill>
                  <a:schemeClr val="tx1"/>
                </a:solidFill>
                <a:latin typeface="Times New Roman"/>
                <a:ea typeface="+mn-ea"/>
                <a:cs typeface="+mn-cs"/>
              </a:rPr>
              <a:t> blocks of main memory.</a:t>
            </a:r>
          </a:p>
          <a:p>
            <a:pPr lvl="0">
              <a:defRPr/>
            </a:pPr>
            <a:r>
              <a:rPr kumimoji="1" lang="en-US" sz="1200" kern="1200" baseline="0">
                <a:solidFill>
                  <a:schemeClr val="tx1"/>
                </a:solidFill>
                <a:latin typeface="Times New Roman"/>
                <a:ea typeface="+mn-ea"/>
                <a:cs typeface="+mn-cs"/>
              </a:rPr>
              <a:t>Figure 4.14 illustrates the cache control logic. With fully associative mapping, the</a:t>
            </a:r>
          </a:p>
          <a:p>
            <a:pPr lvl="0">
              <a:defRPr/>
            </a:pPr>
            <a:r>
              <a:rPr kumimoji="1" lang="en-US" sz="1200" kern="1200" baseline="0">
                <a:solidFill>
                  <a:schemeClr val="tx1"/>
                </a:solidFill>
                <a:latin typeface="Times New Roman"/>
                <a:ea typeface="+mn-ea"/>
                <a:cs typeface="+mn-cs"/>
              </a:rPr>
              <a:t>tag in a memory address is quite large and must be compared to the tag of every line</a:t>
            </a:r>
          </a:p>
          <a:p>
            <a:pPr lvl="0">
              <a:defRPr/>
            </a:pPr>
            <a:r>
              <a:rPr kumimoji="1" lang="en-US" sz="1200" kern="1200" baseline="0">
                <a:solidFill>
                  <a:schemeClr val="tx1"/>
                </a:solidFill>
                <a:latin typeface="Times New Roman"/>
                <a:ea typeface="+mn-ea"/>
                <a:cs typeface="+mn-cs"/>
              </a:rPr>
              <a:t>in the cache. With </a:t>
            </a:r>
            <a:r>
              <a:rPr kumimoji="1" lang="en-US" sz="1200" i="1" kern="1200" baseline="0">
                <a:solidFill>
                  <a:schemeClr val="tx1"/>
                </a:solidFill>
                <a:latin typeface="Times New Roman"/>
                <a:ea typeface="+mn-ea"/>
                <a:cs typeface="+mn-cs"/>
              </a:rPr>
              <a:t>k-way set-associative mapping, the tag in a memory address is</a:t>
            </a:r>
          </a:p>
          <a:p>
            <a:pPr lvl="0">
              <a:defRPr/>
            </a:pPr>
            <a:r>
              <a:rPr kumimoji="1" lang="en-US" sz="1200" kern="1200" baseline="0">
                <a:solidFill>
                  <a:schemeClr val="tx1"/>
                </a:solidFill>
                <a:latin typeface="Times New Roman"/>
                <a:ea typeface="+mn-ea"/>
                <a:cs typeface="+mn-cs"/>
              </a:rPr>
              <a:t>much smaller and is only compared to the </a:t>
            </a:r>
            <a:r>
              <a:rPr kumimoji="1" lang="en-US" sz="1200" i="1" kern="1200" baseline="0">
                <a:solidFill>
                  <a:schemeClr val="tx1"/>
                </a:solidFill>
                <a:latin typeface="Times New Roman"/>
                <a:ea typeface="+mn-ea"/>
                <a:cs typeface="+mn-cs"/>
              </a:rPr>
              <a:t>k tags within a single set.</a:t>
            </a:r>
            <a:endParaRPr lang="en-GB"/>
          </a:p>
        </p:txBody>
      </p:sp>
      <p:sp>
        <p:nvSpPr>
          <p:cNvPr id="2" name="Footer Placeholder 1"/>
          <p:cNvSpPr>
            <a:spLocks noGrp="1"/>
          </p:cNvSpPr>
          <p:nvPr>
            <p:ph type="ftr" sz="quarter" idx="10"/>
          </p:nvPr>
        </p:nvSpPr>
        <p:spPr/>
        <p:txBody>
          <a:bodyPr/>
          <a:lstStyle/>
          <a:p>
            <a:pPr lvl="0">
              <a:defRPr/>
            </a:pPr>
            <a:r>
              <a:rPr lang="en-US"/>
              <a:t>© 2016 Pearson Education, Inc., Hoboken, NJ. All rights reserved.</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TextEdit="1"/>
          </p:cNvSpPr>
          <p:nvPr>
            <p:ph type="sldImg"/>
          </p:nvPr>
        </p:nvSpPr>
        <p:spPr/>
      </p:sp>
      <p:sp>
        <p:nvSpPr>
          <p:cNvPr id="3" name="Notes Placeholder 2"/>
          <p:cNvSpPr>
            <a:spLocks noGrp="1"/>
          </p:cNvSpPr>
          <p:nvPr>
            <p:ph type="body" idx="1"/>
          </p:nvPr>
        </p:nvSpPr>
        <p:spPr/>
        <p:txBody>
          <a:bodyPr>
            <a:normAutofit/>
          </a:bodyPr>
          <a:lstStyle/>
          <a:p>
            <a:pPr lvl="0">
              <a:defRPr/>
            </a:pPr>
            <a:r>
              <a:rPr lang="en-US"/>
              <a:t>Set Associative Mapping Summary.</a:t>
            </a:r>
          </a:p>
        </p:txBody>
      </p:sp>
      <p:sp>
        <p:nvSpPr>
          <p:cNvPr id="4" name="Slide Number Placeholder 3"/>
          <p:cNvSpPr>
            <a:spLocks noGrp="1"/>
          </p:cNvSpPr>
          <p:nvPr>
            <p:ph type="sldNum" sz="quarter" idx="10"/>
          </p:nvPr>
        </p:nvSpPr>
        <p:spPr/>
        <p:txBody>
          <a:bodyPr/>
          <a:lstStyle/>
          <a:p>
            <a:pPr lvl="0">
              <a:defRPr/>
            </a:pPr>
            <a:fld id="{56C40E98-D33D-704E-929D-27FB84CF5632}" type="slidenum">
              <a:rPr lang="en-US"/>
              <a:pPr lvl="0">
                <a:defRPr/>
              </a:pPr>
              <a:t>25</a:t>
            </a:fld>
            <a:endParaRPr lang="en-US"/>
          </a:p>
        </p:txBody>
      </p:sp>
      <p:sp>
        <p:nvSpPr>
          <p:cNvPr id="5" name="Footer Placeholder 4"/>
          <p:cNvSpPr>
            <a:spLocks noGrp="1"/>
          </p:cNvSpPr>
          <p:nvPr>
            <p:ph type="ftr" sz="quarter" idx="11"/>
          </p:nvPr>
        </p:nvSpPr>
        <p:spPr/>
        <p:txBody>
          <a:bodyPr/>
          <a:lstStyle/>
          <a:p>
            <a:pPr lvl="0">
              <a:defRPr/>
            </a:pPr>
            <a:r>
              <a:rPr lang="en-US"/>
              <a:t>© 2016 Pearson Education, Inc., Hoboken, NJ. All rights reserved.</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TextEdit="1"/>
          </p:cNvSpPr>
          <p:nvPr>
            <p:ph type="sldImg"/>
          </p:nvPr>
        </p:nvSpPr>
        <p:spPr/>
      </p:sp>
      <p:sp>
        <p:nvSpPr>
          <p:cNvPr id="3" name="Notes Placeholder 2"/>
          <p:cNvSpPr>
            <a:spLocks noGrp="1"/>
          </p:cNvSpPr>
          <p:nvPr>
            <p:ph type="body" idx="1"/>
          </p:nvPr>
        </p:nvSpPr>
        <p:spPr/>
        <p:txBody>
          <a:bodyPr>
            <a:normAutofit fontScale="92500" lnSpcReduction="20000"/>
          </a:bodyPr>
          <a:lstStyle/>
          <a:p>
            <a:pPr lvl="0">
              <a:defRPr/>
            </a:pPr>
            <a:r>
              <a:rPr kumimoji="1" lang="en-US" sz="1200" kern="1200" baseline="0">
                <a:solidFill>
                  <a:schemeClr val="tx1"/>
                </a:solidFill>
                <a:latin typeface="Times New Roman"/>
                <a:ea typeface="+mn-ea"/>
                <a:cs typeface="+mn-cs"/>
              </a:rPr>
              <a:t>Figure 4.16 shows the results of one simulation study of set-associative cache</a:t>
            </a:r>
          </a:p>
          <a:p>
            <a:pPr lvl="0">
              <a:defRPr/>
            </a:pPr>
            <a:r>
              <a:rPr kumimoji="1" lang="en-US" sz="1200" kern="1200" baseline="0">
                <a:solidFill>
                  <a:schemeClr val="tx1"/>
                </a:solidFill>
                <a:latin typeface="Times New Roman"/>
                <a:ea typeface="+mn-ea"/>
                <a:cs typeface="+mn-cs"/>
              </a:rPr>
              <a:t>performance as a function of cache size [GENU04]. The difference in performance</a:t>
            </a:r>
          </a:p>
          <a:p>
            <a:pPr lvl="0">
              <a:defRPr/>
            </a:pPr>
            <a:r>
              <a:rPr kumimoji="1" lang="en-US" sz="1200" kern="1200" baseline="0">
                <a:solidFill>
                  <a:schemeClr val="tx1"/>
                </a:solidFill>
                <a:latin typeface="Times New Roman"/>
                <a:ea typeface="+mn-ea"/>
                <a:cs typeface="+mn-cs"/>
              </a:rPr>
              <a:t>between direct and two-way set associative is significant up to at least a cache size of</a:t>
            </a:r>
          </a:p>
          <a:p>
            <a:pPr lvl="0">
              <a:defRPr/>
            </a:pPr>
            <a:r>
              <a:rPr kumimoji="1" lang="en-US" sz="1200" kern="1200" baseline="0">
                <a:solidFill>
                  <a:schemeClr val="tx1"/>
                </a:solidFill>
                <a:latin typeface="Times New Roman"/>
                <a:ea typeface="+mn-ea"/>
                <a:cs typeface="+mn-cs"/>
              </a:rPr>
              <a:t>64 kB. Note also that the difference between two-way and four-way at 4 kB is much</a:t>
            </a:r>
          </a:p>
          <a:p>
            <a:pPr lvl="0">
              <a:defRPr/>
            </a:pPr>
            <a:r>
              <a:rPr kumimoji="1" lang="en-US" sz="1200" kern="1200" baseline="0">
                <a:solidFill>
                  <a:schemeClr val="tx1"/>
                </a:solidFill>
                <a:latin typeface="Times New Roman"/>
                <a:ea typeface="+mn-ea"/>
                <a:cs typeface="+mn-cs"/>
              </a:rPr>
              <a:t>less than the difference in going from for 4 kB to 8 kB in cache size. The complexity</a:t>
            </a:r>
          </a:p>
          <a:p>
            <a:pPr lvl="0">
              <a:defRPr/>
            </a:pPr>
            <a:r>
              <a:rPr kumimoji="1" lang="en-US" sz="1200" kern="1200" baseline="0">
                <a:solidFill>
                  <a:schemeClr val="tx1"/>
                </a:solidFill>
                <a:latin typeface="Times New Roman"/>
                <a:ea typeface="+mn-ea"/>
                <a:cs typeface="+mn-cs"/>
              </a:rPr>
              <a:t>of the cache increases in proportion to the associativity, and in this case would not</a:t>
            </a:r>
          </a:p>
          <a:p>
            <a:pPr lvl="0">
              <a:defRPr/>
            </a:pPr>
            <a:r>
              <a:rPr kumimoji="1" lang="en-US" sz="1200" kern="1200" baseline="0">
                <a:solidFill>
                  <a:schemeClr val="tx1"/>
                </a:solidFill>
                <a:latin typeface="Times New Roman"/>
                <a:ea typeface="+mn-ea"/>
                <a:cs typeface="+mn-cs"/>
              </a:rPr>
              <a:t>be justifiable against increasing cache size to 8 or even 16 Kbytes. A final point to</a:t>
            </a:r>
          </a:p>
          <a:p>
            <a:pPr lvl="0">
              <a:defRPr/>
            </a:pPr>
            <a:r>
              <a:rPr kumimoji="1" lang="en-US" sz="1200" kern="1200" baseline="0">
                <a:solidFill>
                  <a:schemeClr val="tx1"/>
                </a:solidFill>
                <a:latin typeface="Times New Roman"/>
                <a:ea typeface="+mn-ea"/>
                <a:cs typeface="+mn-cs"/>
              </a:rPr>
              <a:t>note is that beyond about 32 kB, increase in cache size brings no significant increase</a:t>
            </a:r>
          </a:p>
          <a:p>
            <a:pPr lvl="0">
              <a:defRPr/>
            </a:pPr>
            <a:r>
              <a:rPr kumimoji="1" lang="en-US" sz="1200" kern="1200" baseline="0">
                <a:solidFill>
                  <a:schemeClr val="tx1"/>
                </a:solidFill>
                <a:latin typeface="Times New Roman"/>
                <a:ea typeface="+mn-ea"/>
                <a:cs typeface="+mn-cs"/>
              </a:rPr>
              <a:t>in performance.</a:t>
            </a:r>
          </a:p>
          <a:p>
            <a:pPr lvl="0">
              <a:defRPr/>
            </a:pPr>
            <a:endParaRPr kumimoji="1" lang="en-US" sz="1200" kern="1200" baseline="0">
              <a:solidFill>
                <a:schemeClr val="tx1"/>
              </a:solidFill>
              <a:latin typeface="Times New Roman"/>
              <a:ea typeface="+mn-ea"/>
              <a:cs typeface="+mn-cs"/>
            </a:endParaRPr>
          </a:p>
          <a:p>
            <a:pPr lvl="0">
              <a:defRPr/>
            </a:pPr>
            <a:r>
              <a:rPr kumimoji="1" lang="en-US" sz="1200" kern="1200" baseline="0">
                <a:solidFill>
                  <a:schemeClr val="tx1"/>
                </a:solidFill>
                <a:latin typeface="Times New Roman"/>
                <a:ea typeface="+mn-ea"/>
                <a:cs typeface="+mn-cs"/>
              </a:rPr>
              <a:t>The results of Figure 4.16 are based on simulating the execution of a GCC</a:t>
            </a:r>
          </a:p>
          <a:p>
            <a:pPr lvl="0">
              <a:defRPr/>
            </a:pPr>
            <a:r>
              <a:rPr kumimoji="1" lang="en-US" sz="1200" kern="1200" baseline="0">
                <a:solidFill>
                  <a:schemeClr val="tx1"/>
                </a:solidFill>
                <a:latin typeface="Times New Roman"/>
                <a:ea typeface="+mn-ea"/>
                <a:cs typeface="+mn-cs"/>
              </a:rPr>
              <a:t>compiler. Different applications may yield different results. For example, [CANT01]</a:t>
            </a:r>
          </a:p>
          <a:p>
            <a:pPr lvl="0">
              <a:defRPr/>
            </a:pPr>
            <a:r>
              <a:rPr kumimoji="1" lang="en-US" sz="1200" kern="1200" baseline="0">
                <a:solidFill>
                  <a:schemeClr val="tx1"/>
                </a:solidFill>
                <a:latin typeface="Times New Roman"/>
                <a:ea typeface="+mn-ea"/>
                <a:cs typeface="+mn-cs"/>
              </a:rPr>
              <a:t>reports on the results for cache performance using many of the CPU2000 SPEC</a:t>
            </a:r>
          </a:p>
          <a:p>
            <a:pPr lvl="0">
              <a:defRPr/>
            </a:pPr>
            <a:r>
              <a:rPr kumimoji="1" lang="en-US" sz="1200" kern="1200" baseline="0">
                <a:solidFill>
                  <a:schemeClr val="tx1"/>
                </a:solidFill>
                <a:latin typeface="Times New Roman"/>
                <a:ea typeface="+mn-ea"/>
                <a:cs typeface="+mn-cs"/>
              </a:rPr>
              <a:t>benchmarks. The results of [CANT01] in comparing hit ratio to cache size follow</a:t>
            </a:r>
          </a:p>
          <a:p>
            <a:pPr lvl="0">
              <a:defRPr/>
            </a:pPr>
            <a:r>
              <a:rPr kumimoji="1" lang="en-US" sz="1200" kern="1200" baseline="0">
                <a:solidFill>
                  <a:schemeClr val="tx1"/>
                </a:solidFill>
                <a:latin typeface="Times New Roman"/>
                <a:ea typeface="+mn-ea"/>
                <a:cs typeface="+mn-cs"/>
              </a:rPr>
              <a:t>the same pattern as Figure 4.16, but the specific values are somewhat different.</a:t>
            </a:r>
            <a:endParaRPr lang="en-US"/>
          </a:p>
        </p:txBody>
      </p:sp>
      <p:sp>
        <p:nvSpPr>
          <p:cNvPr id="4" name="Slide Number Placeholder 3"/>
          <p:cNvSpPr>
            <a:spLocks noGrp="1"/>
          </p:cNvSpPr>
          <p:nvPr>
            <p:ph type="sldNum" sz="quarter" idx="10"/>
          </p:nvPr>
        </p:nvSpPr>
        <p:spPr/>
        <p:txBody>
          <a:bodyPr/>
          <a:lstStyle/>
          <a:p>
            <a:pPr lvl="0">
              <a:defRPr/>
            </a:pPr>
            <a:fld id="{56C40E98-D33D-704E-929D-27FB84CF5632}" type="slidenum">
              <a:rPr lang="en-US"/>
              <a:pPr lvl="0">
                <a:defRPr/>
              </a:pPr>
              <a:t>26</a:t>
            </a:fld>
            <a:endParaRPr lang="en-US"/>
          </a:p>
        </p:txBody>
      </p:sp>
      <p:sp>
        <p:nvSpPr>
          <p:cNvPr id="5" name="Footer Placeholder 4"/>
          <p:cNvSpPr>
            <a:spLocks noGrp="1"/>
          </p:cNvSpPr>
          <p:nvPr>
            <p:ph type="ftr" sz="quarter" idx="11"/>
          </p:nvPr>
        </p:nvSpPr>
        <p:spPr/>
        <p:txBody>
          <a:bodyPr/>
          <a:lstStyle/>
          <a:p>
            <a:pPr lvl="0">
              <a:defRPr/>
            </a:pPr>
            <a:r>
              <a:rPr lang="en-US"/>
              <a:t>© 2016 Pearson Education, Inc., Hoboken, NJ. All rights reserved.</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lvl="0">
              <a:defRPr/>
            </a:pPr>
            <a:fld id="{1AAE512C-BC48-1B4B-9FAC-44397A96517A}" type="slidenum">
              <a:rPr lang="en-US"/>
              <a:pPr lvl="0">
                <a:defRPr/>
              </a:pPr>
              <a:t>27</a:t>
            </a:fld>
            <a:endParaRPr lang="en-US"/>
          </a:p>
        </p:txBody>
      </p:sp>
      <p:sp>
        <p:nvSpPr>
          <p:cNvPr id="137218" name="Rectangle 2"/>
          <p:cNvSpPr>
            <a:spLocks noGrp="1" noRot="1" noChangeAspect="1" noChangeArrowheads="1" noTextEdit="1"/>
          </p:cNvSpPr>
          <p:nvPr>
            <p:ph type="sldImg"/>
          </p:nvPr>
        </p:nvSpPr>
        <p:spPr>
          <a:ln/>
        </p:spPr>
      </p:sp>
      <p:sp>
        <p:nvSpPr>
          <p:cNvPr id="137219" name="Rectangle 3"/>
          <p:cNvSpPr>
            <a:spLocks noGrp="1" noChangeArrowheads="1"/>
          </p:cNvSpPr>
          <p:nvPr>
            <p:ph type="body" idx="1"/>
          </p:nvPr>
        </p:nvSpPr>
        <p:spPr/>
        <p:txBody>
          <a:bodyPr/>
          <a:lstStyle/>
          <a:p>
            <a:pPr lvl="0">
              <a:defRPr/>
            </a:pPr>
            <a:r>
              <a:rPr kumimoji="1" lang="en-US" sz="1200" kern="1200" baseline="0">
                <a:solidFill>
                  <a:schemeClr val="tx1"/>
                </a:solidFill>
                <a:latin typeface="Times New Roman"/>
                <a:ea typeface="+mn-ea"/>
                <a:cs typeface="+mn-cs"/>
              </a:rPr>
              <a:t>Once the cache has been filled, when a new block is brought into the cache, one</a:t>
            </a:r>
          </a:p>
          <a:p>
            <a:pPr lvl="0">
              <a:defRPr/>
            </a:pPr>
            <a:r>
              <a:rPr kumimoji="1" lang="en-US" sz="1200" kern="1200" baseline="0">
                <a:solidFill>
                  <a:schemeClr val="tx1"/>
                </a:solidFill>
                <a:latin typeface="Times New Roman"/>
                <a:ea typeface="+mn-ea"/>
                <a:cs typeface="+mn-cs"/>
              </a:rPr>
              <a:t>of the existing blocks must be replaced. For direct mapping, there is only one possible</a:t>
            </a:r>
          </a:p>
          <a:p>
            <a:pPr lvl="0">
              <a:defRPr/>
            </a:pPr>
            <a:r>
              <a:rPr kumimoji="1" lang="en-US" sz="1200" kern="1200" baseline="0">
                <a:solidFill>
                  <a:schemeClr val="tx1"/>
                </a:solidFill>
                <a:latin typeface="Times New Roman"/>
                <a:ea typeface="+mn-ea"/>
                <a:cs typeface="+mn-cs"/>
              </a:rPr>
              <a:t>line for any particular block, and no choice is possible. For the associative</a:t>
            </a:r>
          </a:p>
          <a:p>
            <a:pPr lvl="0">
              <a:defRPr/>
            </a:pPr>
            <a:r>
              <a:rPr kumimoji="1" lang="en-US" sz="1200" kern="1200" baseline="0">
                <a:solidFill>
                  <a:schemeClr val="tx1"/>
                </a:solidFill>
                <a:latin typeface="Times New Roman"/>
                <a:ea typeface="+mn-ea"/>
                <a:cs typeface="+mn-cs"/>
              </a:rPr>
              <a:t>and set-associative techniques, a replacement algorithm is needed. To achieve high</a:t>
            </a:r>
          </a:p>
          <a:p>
            <a:pPr lvl="0">
              <a:defRPr/>
            </a:pPr>
            <a:r>
              <a:rPr kumimoji="1" lang="en-US" sz="1200" kern="1200" baseline="0">
                <a:solidFill>
                  <a:schemeClr val="tx1"/>
                </a:solidFill>
                <a:latin typeface="Times New Roman"/>
                <a:ea typeface="+mn-ea"/>
                <a:cs typeface="+mn-cs"/>
              </a:rPr>
              <a:t>speed, such an algorithm must be implemented in hardware.</a:t>
            </a:r>
            <a:endParaRPr lang="en-GB"/>
          </a:p>
        </p:txBody>
      </p:sp>
      <p:sp>
        <p:nvSpPr>
          <p:cNvPr id="2" name="Footer Placeholder 1"/>
          <p:cNvSpPr>
            <a:spLocks noGrp="1"/>
          </p:cNvSpPr>
          <p:nvPr>
            <p:ph type="ftr" sz="quarter" idx="10"/>
          </p:nvPr>
        </p:nvSpPr>
        <p:spPr/>
        <p:txBody>
          <a:bodyPr/>
          <a:lstStyle/>
          <a:p>
            <a:pPr lvl="0">
              <a:defRPr/>
            </a:pPr>
            <a:r>
              <a:rPr lang="en-US"/>
              <a:t>© 2016 Pearson Education, Inc., Hoboken, NJ. All rights reserved.</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lvl="0">
              <a:defRPr/>
            </a:pPr>
            <a:fld id="{8F76915C-4E85-6F4A-A796-981EBB0906D6}" type="slidenum">
              <a:rPr lang="en-US"/>
              <a:pPr lvl="0">
                <a:defRPr/>
              </a:pPr>
              <a:t>28</a:t>
            </a:fld>
            <a:endParaRPr lang="en-US"/>
          </a:p>
        </p:txBody>
      </p:sp>
      <p:sp>
        <p:nvSpPr>
          <p:cNvPr id="138242" name="Rectangle 2"/>
          <p:cNvSpPr>
            <a:spLocks noGrp="1" noRot="1" noChangeAspect="1" noChangeArrowheads="1" noTextEdit="1"/>
          </p:cNvSpPr>
          <p:nvPr>
            <p:ph type="sldImg"/>
          </p:nvPr>
        </p:nvSpPr>
        <p:spPr>
          <a:ln/>
        </p:spPr>
      </p:sp>
      <p:sp>
        <p:nvSpPr>
          <p:cNvPr id="138243" name="Rectangle 3"/>
          <p:cNvSpPr>
            <a:spLocks noGrp="1" noChangeArrowheads="1"/>
          </p:cNvSpPr>
          <p:nvPr>
            <p:ph type="body" idx="1"/>
          </p:nvPr>
        </p:nvSpPr>
        <p:spPr/>
        <p:txBody>
          <a:bodyPr/>
          <a:lstStyle/>
          <a:p>
            <a:pPr lvl="0">
              <a:defRPr/>
            </a:pPr>
            <a:r>
              <a:rPr kumimoji="1" lang="en-US" sz="1200" kern="1200" baseline="0">
                <a:solidFill>
                  <a:schemeClr val="tx1"/>
                </a:solidFill>
                <a:latin typeface="Times New Roman"/>
                <a:ea typeface="+mn-ea"/>
                <a:cs typeface="+mn-cs"/>
              </a:rPr>
              <a:t>A number of algorithms</a:t>
            </a:r>
          </a:p>
          <a:p>
            <a:pPr lvl="0">
              <a:defRPr/>
            </a:pPr>
            <a:r>
              <a:rPr kumimoji="1" lang="en-US" sz="1200" kern="1200" baseline="0">
                <a:solidFill>
                  <a:schemeClr val="tx1"/>
                </a:solidFill>
                <a:latin typeface="Times New Roman"/>
                <a:ea typeface="+mn-ea"/>
                <a:cs typeface="+mn-cs"/>
              </a:rPr>
              <a:t>have been tried. We mention four of the most common. Probably the most</a:t>
            </a:r>
          </a:p>
          <a:p>
            <a:pPr lvl="0">
              <a:defRPr/>
            </a:pPr>
            <a:r>
              <a:rPr kumimoji="1" lang="en-US" sz="1200" kern="1200" baseline="0">
                <a:solidFill>
                  <a:schemeClr val="tx1"/>
                </a:solidFill>
                <a:latin typeface="Times New Roman"/>
                <a:ea typeface="+mn-ea"/>
                <a:cs typeface="+mn-cs"/>
              </a:rPr>
              <a:t>effective is least recently used (LRU): Replace that block in the set that has been in</a:t>
            </a:r>
          </a:p>
          <a:p>
            <a:pPr lvl="0">
              <a:defRPr/>
            </a:pPr>
            <a:r>
              <a:rPr kumimoji="1" lang="en-US" sz="1200" kern="1200" baseline="0">
                <a:solidFill>
                  <a:schemeClr val="tx1"/>
                </a:solidFill>
                <a:latin typeface="Times New Roman"/>
                <a:ea typeface="+mn-ea"/>
                <a:cs typeface="+mn-cs"/>
              </a:rPr>
              <a:t>the cache longest with no reference to it. For two-way set associative, this is easily</a:t>
            </a:r>
          </a:p>
          <a:p>
            <a:pPr lvl="0">
              <a:defRPr/>
            </a:pPr>
            <a:r>
              <a:rPr kumimoji="1" lang="en-US" sz="1200" kern="1200" baseline="0">
                <a:solidFill>
                  <a:schemeClr val="tx1"/>
                </a:solidFill>
                <a:latin typeface="Times New Roman"/>
                <a:ea typeface="+mn-ea"/>
                <a:cs typeface="+mn-cs"/>
              </a:rPr>
              <a:t>implemented. Each line includes a USE bit. When a line is referenced, its USE bit</a:t>
            </a:r>
          </a:p>
          <a:p>
            <a:pPr lvl="0">
              <a:defRPr/>
            </a:pPr>
            <a:r>
              <a:rPr kumimoji="1" lang="en-US" sz="1200" kern="1200" baseline="0">
                <a:solidFill>
                  <a:schemeClr val="tx1"/>
                </a:solidFill>
                <a:latin typeface="Times New Roman"/>
                <a:ea typeface="+mn-ea"/>
                <a:cs typeface="+mn-cs"/>
              </a:rPr>
              <a:t>is set to 1 and the USE bit of the other line in that set is set to 0. When a block is to</a:t>
            </a:r>
          </a:p>
          <a:p>
            <a:pPr lvl="0">
              <a:defRPr/>
            </a:pPr>
            <a:r>
              <a:rPr kumimoji="1" lang="en-US" sz="1200" kern="1200" baseline="0">
                <a:solidFill>
                  <a:schemeClr val="tx1"/>
                </a:solidFill>
                <a:latin typeface="Times New Roman"/>
                <a:ea typeface="+mn-ea"/>
                <a:cs typeface="+mn-cs"/>
              </a:rPr>
              <a:t>be read into the set, the line whose USE bit is 0 is used. Because we are assuming</a:t>
            </a:r>
          </a:p>
          <a:p>
            <a:pPr lvl="0">
              <a:defRPr/>
            </a:pPr>
            <a:r>
              <a:rPr kumimoji="1" lang="en-US" sz="1200" kern="1200" baseline="0">
                <a:solidFill>
                  <a:schemeClr val="tx1"/>
                </a:solidFill>
                <a:latin typeface="Times New Roman"/>
                <a:ea typeface="+mn-ea"/>
                <a:cs typeface="+mn-cs"/>
              </a:rPr>
              <a:t>that more recently used memory locations are more likely to be referenced, LRU</a:t>
            </a:r>
          </a:p>
          <a:p>
            <a:pPr lvl="0">
              <a:defRPr/>
            </a:pPr>
            <a:r>
              <a:rPr kumimoji="1" lang="en-US" sz="1200" kern="1200" baseline="0">
                <a:solidFill>
                  <a:schemeClr val="tx1"/>
                </a:solidFill>
                <a:latin typeface="Times New Roman"/>
                <a:ea typeface="+mn-ea"/>
                <a:cs typeface="+mn-cs"/>
              </a:rPr>
              <a:t>should give the best hit ratio. LRU is also relatively easy to implement for a fully</a:t>
            </a:r>
          </a:p>
          <a:p>
            <a:pPr lvl="0">
              <a:defRPr/>
            </a:pPr>
            <a:r>
              <a:rPr kumimoji="1" lang="en-US" sz="1200" kern="1200" baseline="0">
                <a:solidFill>
                  <a:schemeClr val="tx1"/>
                </a:solidFill>
                <a:latin typeface="Times New Roman"/>
                <a:ea typeface="+mn-ea"/>
                <a:cs typeface="+mn-cs"/>
              </a:rPr>
              <a:t>associative cache. The cache mechanism maintains a separate list of indexes to all</a:t>
            </a:r>
          </a:p>
          <a:p>
            <a:pPr lvl="0">
              <a:defRPr/>
            </a:pPr>
            <a:r>
              <a:rPr kumimoji="1" lang="en-US" sz="1200" kern="1200" baseline="0">
                <a:solidFill>
                  <a:schemeClr val="tx1"/>
                </a:solidFill>
                <a:latin typeface="Times New Roman"/>
                <a:ea typeface="+mn-ea"/>
                <a:cs typeface="+mn-cs"/>
              </a:rPr>
              <a:t>the lines in the cache. When a line is referenced, it moves to the front of the list.</a:t>
            </a:r>
          </a:p>
          <a:p>
            <a:pPr lvl="0">
              <a:defRPr/>
            </a:pPr>
            <a:r>
              <a:rPr kumimoji="1" lang="en-US" sz="1200" kern="1200" baseline="0">
                <a:solidFill>
                  <a:schemeClr val="tx1"/>
                </a:solidFill>
                <a:latin typeface="Times New Roman"/>
                <a:ea typeface="+mn-ea"/>
                <a:cs typeface="+mn-cs"/>
              </a:rPr>
              <a:t>For replacement, the line at the back of the list is used. Because of its simplicity of</a:t>
            </a:r>
          </a:p>
          <a:p>
            <a:pPr lvl="0">
              <a:defRPr/>
            </a:pPr>
            <a:r>
              <a:rPr kumimoji="1" lang="en-US" sz="1200" kern="1200" baseline="0">
                <a:solidFill>
                  <a:schemeClr val="tx1"/>
                </a:solidFill>
                <a:latin typeface="Times New Roman"/>
                <a:ea typeface="+mn-ea"/>
                <a:cs typeface="+mn-cs"/>
              </a:rPr>
              <a:t>implementation, LRU is the most popular replacement algorithm.</a:t>
            </a:r>
          </a:p>
          <a:p>
            <a:pPr lvl="0">
              <a:defRPr/>
            </a:pPr>
            <a:endParaRPr kumimoji="1" lang="en-US" sz="1200" kern="1200" baseline="0">
              <a:solidFill>
                <a:schemeClr val="tx1"/>
              </a:solidFill>
              <a:latin typeface="Times New Roman"/>
              <a:ea typeface="+mn-ea"/>
              <a:cs typeface="+mn-cs"/>
            </a:endParaRPr>
          </a:p>
          <a:p>
            <a:pPr lvl="0">
              <a:defRPr/>
            </a:pPr>
            <a:r>
              <a:rPr kumimoji="1" lang="en-US" sz="1200" kern="1200" baseline="0">
                <a:solidFill>
                  <a:schemeClr val="tx1"/>
                </a:solidFill>
                <a:latin typeface="Times New Roman"/>
                <a:ea typeface="+mn-ea"/>
                <a:cs typeface="+mn-cs"/>
              </a:rPr>
              <a:t>Another possibility is first-in-first-out (FIFO): Replace that block in the set</a:t>
            </a:r>
          </a:p>
          <a:p>
            <a:pPr lvl="0">
              <a:defRPr/>
            </a:pPr>
            <a:r>
              <a:rPr kumimoji="1" lang="en-US" sz="1200" kern="1200" baseline="0">
                <a:solidFill>
                  <a:schemeClr val="tx1"/>
                </a:solidFill>
                <a:latin typeface="Times New Roman"/>
                <a:ea typeface="+mn-ea"/>
                <a:cs typeface="+mn-cs"/>
              </a:rPr>
              <a:t>that has been in the cache longest. FIFO is easily implemented as a round-robin</a:t>
            </a:r>
          </a:p>
          <a:p>
            <a:pPr lvl="0">
              <a:defRPr/>
            </a:pPr>
            <a:r>
              <a:rPr kumimoji="1" lang="en-US" sz="1200" kern="1200" baseline="0">
                <a:solidFill>
                  <a:schemeClr val="tx1"/>
                </a:solidFill>
                <a:latin typeface="Times New Roman"/>
                <a:ea typeface="+mn-ea"/>
                <a:cs typeface="+mn-cs"/>
              </a:rPr>
              <a:t>or circular buffer technique. Still another possibility is least frequently used (LFU):</a:t>
            </a:r>
          </a:p>
          <a:p>
            <a:pPr lvl="0">
              <a:defRPr/>
            </a:pPr>
            <a:r>
              <a:rPr kumimoji="1" lang="en-US" sz="1200" kern="1200" baseline="0">
                <a:solidFill>
                  <a:schemeClr val="tx1"/>
                </a:solidFill>
                <a:latin typeface="Times New Roman"/>
                <a:ea typeface="+mn-ea"/>
                <a:cs typeface="+mn-cs"/>
              </a:rPr>
              <a:t>Replace that block in the set that has experienced the fewest references. LFU could</a:t>
            </a:r>
          </a:p>
          <a:p>
            <a:pPr lvl="0">
              <a:defRPr/>
            </a:pPr>
            <a:r>
              <a:rPr kumimoji="1" lang="en-US" sz="1200" kern="1200" baseline="0">
                <a:solidFill>
                  <a:schemeClr val="tx1"/>
                </a:solidFill>
                <a:latin typeface="Times New Roman"/>
                <a:ea typeface="+mn-ea"/>
                <a:cs typeface="+mn-cs"/>
              </a:rPr>
              <a:t>be implemented by associating a counter with each line. A technique not based on</a:t>
            </a:r>
          </a:p>
          <a:p>
            <a:pPr lvl="0">
              <a:defRPr/>
            </a:pPr>
            <a:r>
              <a:rPr kumimoji="1" lang="en-US" sz="1200" kern="1200" baseline="0">
                <a:solidFill>
                  <a:schemeClr val="tx1"/>
                </a:solidFill>
                <a:latin typeface="Times New Roman"/>
                <a:ea typeface="+mn-ea"/>
                <a:cs typeface="+mn-cs"/>
              </a:rPr>
              <a:t>usage (i.e., not LRU, LFU, FIFO, or some variant) is to pick a line at random from</a:t>
            </a:r>
          </a:p>
          <a:p>
            <a:pPr lvl="0">
              <a:defRPr/>
            </a:pPr>
            <a:r>
              <a:rPr kumimoji="1" lang="en-US" sz="1200" kern="1200" baseline="0">
                <a:solidFill>
                  <a:schemeClr val="tx1"/>
                </a:solidFill>
                <a:latin typeface="Times New Roman"/>
                <a:ea typeface="+mn-ea"/>
                <a:cs typeface="+mn-cs"/>
              </a:rPr>
              <a:t>among the candidate lines. Simulation studies have shown that random replacement</a:t>
            </a:r>
          </a:p>
          <a:p>
            <a:pPr lvl="0">
              <a:defRPr/>
            </a:pPr>
            <a:r>
              <a:rPr kumimoji="1" lang="en-US" sz="1200" kern="1200" baseline="0">
                <a:solidFill>
                  <a:schemeClr val="tx1"/>
                </a:solidFill>
                <a:latin typeface="Times New Roman"/>
                <a:ea typeface="+mn-ea"/>
                <a:cs typeface="+mn-cs"/>
              </a:rPr>
              <a:t>provides only slightly inferior performance to an algorithm based on usage [SMIT82].</a:t>
            </a:r>
            <a:endParaRPr lang="en-GB"/>
          </a:p>
        </p:txBody>
      </p:sp>
      <p:sp>
        <p:nvSpPr>
          <p:cNvPr id="2" name="Footer Placeholder 1"/>
          <p:cNvSpPr>
            <a:spLocks noGrp="1"/>
          </p:cNvSpPr>
          <p:nvPr>
            <p:ph type="ftr" sz="quarter" idx="10"/>
          </p:nvPr>
        </p:nvSpPr>
        <p:spPr/>
        <p:txBody>
          <a:bodyPr/>
          <a:lstStyle/>
          <a:p>
            <a:pPr lvl="0">
              <a:defRPr/>
            </a:pPr>
            <a:r>
              <a:rPr lang="en-US"/>
              <a:t>© 2016 Pearson Education, Inc., Hoboken, NJ. All rights reserved.</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lvl="0">
              <a:defRPr/>
            </a:pPr>
            <a:fld id="{F251CAAB-E649-2647-90BA-BB247BE57160}" type="slidenum">
              <a:rPr lang="en-US"/>
              <a:pPr lvl="0">
                <a:defRPr/>
              </a:pPr>
              <a:t>29</a:t>
            </a:fld>
            <a:endParaRPr lang="en-US"/>
          </a:p>
        </p:txBody>
      </p:sp>
      <p:sp>
        <p:nvSpPr>
          <p:cNvPr id="139266" name="Rectangle 2"/>
          <p:cNvSpPr>
            <a:spLocks noGrp="1" noRot="1" noChangeAspect="1" noChangeArrowheads="1" noTextEdit="1"/>
          </p:cNvSpPr>
          <p:nvPr>
            <p:ph type="sldImg"/>
          </p:nvPr>
        </p:nvSpPr>
        <p:spPr>
          <a:ln/>
        </p:spPr>
      </p:sp>
      <p:sp>
        <p:nvSpPr>
          <p:cNvPr id="139267" name="Rectangle 3"/>
          <p:cNvSpPr>
            <a:spLocks noGrp="1" noChangeArrowheads="1"/>
          </p:cNvSpPr>
          <p:nvPr>
            <p:ph type="body" idx="1"/>
          </p:nvPr>
        </p:nvSpPr>
        <p:spPr/>
        <p:txBody>
          <a:bodyPr/>
          <a:lstStyle/>
          <a:p>
            <a:pPr lvl="0">
              <a:defRPr/>
            </a:pPr>
            <a:r>
              <a:rPr kumimoji="1" lang="en-US" sz="1200" kern="1200" baseline="0">
                <a:solidFill>
                  <a:schemeClr val="tx1"/>
                </a:solidFill>
                <a:latin typeface="Times New Roman"/>
                <a:ea typeface="+mn-ea"/>
                <a:cs typeface="+mn-cs"/>
              </a:rPr>
              <a:t>When a block that is resident in the cache is to be replaced, there are two cases to</a:t>
            </a:r>
          </a:p>
          <a:p>
            <a:pPr lvl="0">
              <a:defRPr/>
            </a:pPr>
            <a:r>
              <a:rPr kumimoji="1" lang="en-US" sz="1200" kern="1200" baseline="0">
                <a:solidFill>
                  <a:schemeClr val="tx1"/>
                </a:solidFill>
                <a:latin typeface="Times New Roman"/>
                <a:ea typeface="+mn-ea"/>
                <a:cs typeface="+mn-cs"/>
              </a:rPr>
              <a:t>consider. If the old block in the cache has not been altered, then it may be overwritten</a:t>
            </a:r>
          </a:p>
          <a:p>
            <a:pPr lvl="0">
              <a:defRPr/>
            </a:pPr>
            <a:r>
              <a:rPr kumimoji="1" lang="en-US" sz="1200" kern="1200" baseline="0">
                <a:solidFill>
                  <a:schemeClr val="tx1"/>
                </a:solidFill>
                <a:latin typeface="Times New Roman"/>
                <a:ea typeface="+mn-ea"/>
                <a:cs typeface="+mn-cs"/>
              </a:rPr>
              <a:t>with a new block without first writing out the old block. If at least one write</a:t>
            </a:r>
          </a:p>
          <a:p>
            <a:pPr lvl="0">
              <a:defRPr/>
            </a:pPr>
            <a:r>
              <a:rPr kumimoji="1" lang="en-US" sz="1200" kern="1200" baseline="0">
                <a:solidFill>
                  <a:schemeClr val="tx1"/>
                </a:solidFill>
                <a:latin typeface="Times New Roman"/>
                <a:ea typeface="+mn-ea"/>
                <a:cs typeface="+mn-cs"/>
              </a:rPr>
              <a:t>operation has been performed on a word in that line of the cache, then main memory</a:t>
            </a:r>
          </a:p>
          <a:p>
            <a:pPr lvl="0">
              <a:defRPr/>
            </a:pPr>
            <a:r>
              <a:rPr kumimoji="1" lang="en-US" sz="1200" kern="1200" baseline="0">
                <a:solidFill>
                  <a:schemeClr val="tx1"/>
                </a:solidFill>
                <a:latin typeface="Times New Roman"/>
                <a:ea typeface="+mn-ea"/>
                <a:cs typeface="+mn-cs"/>
              </a:rPr>
              <a:t>must be updated by writing the line of cache out to the block of memory before</a:t>
            </a:r>
          </a:p>
          <a:p>
            <a:pPr lvl="0">
              <a:defRPr/>
            </a:pPr>
            <a:r>
              <a:rPr kumimoji="1" lang="en-US" sz="1200" kern="1200" baseline="0">
                <a:solidFill>
                  <a:schemeClr val="tx1"/>
                </a:solidFill>
                <a:latin typeface="Times New Roman"/>
                <a:ea typeface="+mn-ea"/>
                <a:cs typeface="+mn-cs"/>
              </a:rPr>
              <a:t>bringing in the new block. A variety of write policies, with performance and economic</a:t>
            </a:r>
          </a:p>
          <a:p>
            <a:pPr lvl="0">
              <a:defRPr/>
            </a:pPr>
            <a:r>
              <a:rPr kumimoji="1" lang="en-US" sz="1200" kern="1200" baseline="0">
                <a:solidFill>
                  <a:schemeClr val="tx1"/>
                </a:solidFill>
                <a:latin typeface="Times New Roman"/>
                <a:ea typeface="+mn-ea"/>
                <a:cs typeface="+mn-cs"/>
              </a:rPr>
              <a:t>trade-offs, is possible. There are two problems to contend with. First, more</a:t>
            </a:r>
          </a:p>
          <a:p>
            <a:pPr lvl="0">
              <a:defRPr/>
            </a:pPr>
            <a:r>
              <a:rPr kumimoji="1" lang="en-US" sz="1200" kern="1200" baseline="0">
                <a:solidFill>
                  <a:schemeClr val="tx1"/>
                </a:solidFill>
                <a:latin typeface="Times New Roman"/>
                <a:ea typeface="+mn-ea"/>
                <a:cs typeface="+mn-cs"/>
              </a:rPr>
              <a:t>than one device may have access to main memory. For example, an I/O module</a:t>
            </a:r>
          </a:p>
          <a:p>
            <a:pPr lvl="0">
              <a:defRPr/>
            </a:pPr>
            <a:r>
              <a:rPr kumimoji="1" lang="en-US" sz="1200" kern="1200" baseline="0">
                <a:solidFill>
                  <a:schemeClr val="tx1"/>
                </a:solidFill>
                <a:latin typeface="Times New Roman"/>
                <a:ea typeface="+mn-ea"/>
                <a:cs typeface="+mn-cs"/>
              </a:rPr>
              <a:t>may be able to read-write directly to memory. If a word has been altered only in the</a:t>
            </a:r>
          </a:p>
          <a:p>
            <a:pPr lvl="0">
              <a:defRPr/>
            </a:pPr>
            <a:r>
              <a:rPr kumimoji="1" lang="en-US" sz="1200" kern="1200" baseline="0">
                <a:solidFill>
                  <a:schemeClr val="tx1"/>
                </a:solidFill>
                <a:latin typeface="Times New Roman"/>
                <a:ea typeface="+mn-ea"/>
                <a:cs typeface="+mn-cs"/>
              </a:rPr>
              <a:t>cache, then the corresponding memory word is invalid. Further, if the I/O device</a:t>
            </a:r>
          </a:p>
          <a:p>
            <a:pPr lvl="0">
              <a:defRPr/>
            </a:pPr>
            <a:r>
              <a:rPr kumimoji="1" lang="en-US" sz="1200" kern="1200" baseline="0">
                <a:solidFill>
                  <a:schemeClr val="tx1"/>
                </a:solidFill>
                <a:latin typeface="Times New Roman"/>
                <a:ea typeface="+mn-ea"/>
                <a:cs typeface="+mn-cs"/>
              </a:rPr>
              <a:t>has altered main memory, then the cache word is invalid. A more complex problem</a:t>
            </a:r>
          </a:p>
          <a:p>
            <a:pPr lvl="0">
              <a:defRPr/>
            </a:pPr>
            <a:r>
              <a:rPr kumimoji="1" lang="en-US" sz="1200" kern="1200" baseline="0">
                <a:solidFill>
                  <a:schemeClr val="tx1"/>
                </a:solidFill>
                <a:latin typeface="Times New Roman"/>
                <a:ea typeface="+mn-ea"/>
                <a:cs typeface="+mn-cs"/>
              </a:rPr>
              <a:t>occurs when multiple processors are attached to the same bus and each processor</a:t>
            </a:r>
          </a:p>
          <a:p>
            <a:pPr lvl="0">
              <a:defRPr/>
            </a:pPr>
            <a:r>
              <a:rPr kumimoji="1" lang="en-US" sz="1200" kern="1200" baseline="0">
                <a:solidFill>
                  <a:schemeClr val="tx1"/>
                </a:solidFill>
                <a:latin typeface="Times New Roman"/>
                <a:ea typeface="+mn-ea"/>
                <a:cs typeface="+mn-cs"/>
              </a:rPr>
              <a:t>has its own local cache. Then, if a word is altered in one cache, it could conceivably</a:t>
            </a:r>
          </a:p>
          <a:p>
            <a:pPr lvl="0">
              <a:defRPr/>
            </a:pPr>
            <a:r>
              <a:rPr kumimoji="1" lang="en-US" sz="1200" kern="1200" baseline="0">
                <a:solidFill>
                  <a:schemeClr val="tx1"/>
                </a:solidFill>
                <a:latin typeface="Times New Roman"/>
                <a:ea typeface="+mn-ea"/>
                <a:cs typeface="+mn-cs"/>
              </a:rPr>
              <a:t>invalidate a word in other caches.</a:t>
            </a:r>
          </a:p>
          <a:p>
            <a:pPr lvl="0">
              <a:defRPr/>
            </a:pPr>
            <a:endParaRPr kumimoji="1" lang="en-US" sz="1200" kern="1200" baseline="0">
              <a:solidFill>
                <a:schemeClr val="tx1"/>
              </a:solidFill>
              <a:latin typeface="Times New Roman"/>
              <a:ea typeface="+mn-ea"/>
              <a:cs typeface="+mn-cs"/>
            </a:endParaRPr>
          </a:p>
          <a:p>
            <a:pPr lvl="0">
              <a:defRPr/>
            </a:pPr>
            <a:endParaRPr lang="en-GB"/>
          </a:p>
        </p:txBody>
      </p:sp>
      <p:sp>
        <p:nvSpPr>
          <p:cNvPr id="2" name="Footer Placeholder 1"/>
          <p:cNvSpPr>
            <a:spLocks noGrp="1"/>
          </p:cNvSpPr>
          <p:nvPr>
            <p:ph type="ftr" sz="quarter" idx="10"/>
          </p:nvPr>
        </p:nvSpPr>
        <p:spPr/>
        <p:txBody>
          <a:bodyPr/>
          <a:lstStyle/>
          <a:p>
            <a:pPr lvl="0">
              <a:defRPr/>
            </a:pPr>
            <a:r>
              <a:rPr lang="en-US"/>
              <a:t>© 2016 Pearson Education, Inc., Hoboken, NJ. All rights reserved.</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C369FD7A-68AE-2246-9696-D286D4DC51B8}" type="slidenum">
              <a:rPr kumimoji="0" lang="en-US" sz="1200" b="0" i="0" u="none" strike="noStrike" kern="1200" cap="none" spc="0" normalizeH="0" baseline="0" noProof="0">
                <a:ln>
                  <a:noFill/>
                </a:ln>
                <a:solidFill>
                  <a:srgbClr val="000000"/>
                </a:solidFill>
                <a:effectLst/>
                <a:uLnTx/>
                <a:uFillTx/>
                <a:latin typeface="Times New Roman"/>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3</a:t>
            </a:fld>
            <a:endParaRPr kumimoji="0" lang="en-US" sz="1200" b="0" i="0" u="none" strike="noStrike" kern="1200" cap="none" spc="0" normalizeH="0" baseline="0" noProof="0" dirty="0">
              <a:ln>
                <a:noFill/>
              </a:ln>
              <a:solidFill>
                <a:srgbClr val="000000"/>
              </a:solidFill>
              <a:effectLst/>
              <a:uLnTx/>
              <a:uFillTx/>
              <a:latin typeface="Times New Roman"/>
              <a:ea typeface="+mn-ea"/>
              <a:cs typeface="+mn-cs"/>
            </a:endParaRPr>
          </a:p>
        </p:txBody>
      </p:sp>
      <p:sp>
        <p:nvSpPr>
          <p:cNvPr id="79874" name="Rectangle 2"/>
          <p:cNvSpPr>
            <a:spLocks noGrp="1" noRot="1" noChangeAspect="1" noChangeArrowheads="1" noTextEdit="1"/>
          </p:cNvSpPr>
          <p:nvPr>
            <p:ph type="sldImg"/>
          </p:nvPr>
        </p:nvSpPr>
        <p:spPr>
          <a:ln/>
        </p:spPr>
      </p:sp>
      <p:sp>
        <p:nvSpPr>
          <p:cNvPr id="79875" name="Rectangle 3"/>
          <p:cNvSpPr>
            <a:spLocks noGrp="1" noChangeArrowheads="1"/>
          </p:cNvSpPr>
          <p:nvPr>
            <p:ph type="body" idx="1"/>
          </p:nvPr>
        </p:nvSpPr>
        <p:spPr/>
        <p:txBody>
          <a:bodyPr/>
          <a:lstStyle/>
          <a:p>
            <a:r>
              <a:rPr kumimoji="1" lang="en-US" sz="1200" kern="1200" baseline="0" dirty="0">
                <a:solidFill>
                  <a:schemeClr val="tx1"/>
                </a:solidFill>
                <a:latin typeface="Times New Roman" pitchFamily="33" charset="0"/>
                <a:ea typeface="+mn-ea"/>
                <a:cs typeface="+mn-cs"/>
              </a:rPr>
              <a:t>Figure 3.12 shows a revised instruction cycle state diagram that includes</a:t>
            </a:r>
          </a:p>
          <a:p>
            <a:r>
              <a:rPr kumimoji="1" lang="en-US" sz="1200" kern="1200" baseline="0" dirty="0">
                <a:solidFill>
                  <a:schemeClr val="tx1"/>
                </a:solidFill>
                <a:latin typeface="Times New Roman" pitchFamily="33" charset="0"/>
                <a:ea typeface="+mn-ea"/>
                <a:cs typeface="+mn-cs"/>
              </a:rPr>
              <a:t>interrupt cycle processing.</a:t>
            </a:r>
            <a:endParaRPr lang="en-GB" dirty="0"/>
          </a:p>
        </p:txBody>
      </p:sp>
      <p:sp>
        <p:nvSpPr>
          <p:cNvPr id="2" name="Footer Placeholder 1"/>
          <p:cNvSpPr>
            <a:spLocks noGrp="1"/>
          </p:cNvSpPr>
          <p:nvPr>
            <p:ph type="ftr" sz="quarter"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Times New Roman"/>
                <a:ea typeface="+mn-ea"/>
                <a:cs typeface="+mn-cs"/>
              </a:rPr>
              <a:t>© 2016 Pearson Education, Inc., Hoboken, NJ. All rights reserved.</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lvl="0">
              <a:defRPr/>
            </a:pPr>
            <a:fld id="{72F076AE-07C9-824F-A07D-E9CD3919EDB8}" type="slidenum">
              <a:rPr lang="en-US"/>
              <a:pPr lvl="0">
                <a:defRPr/>
              </a:pPr>
              <a:t>30</a:t>
            </a:fld>
            <a:endParaRPr lang="en-US"/>
          </a:p>
        </p:txBody>
      </p:sp>
      <p:sp>
        <p:nvSpPr>
          <p:cNvPr id="140290" name="Rectangle 2"/>
          <p:cNvSpPr>
            <a:spLocks noGrp="1" noRot="1" noChangeAspect="1" noChangeArrowheads="1" noTextEdit="1"/>
          </p:cNvSpPr>
          <p:nvPr>
            <p:ph type="sldImg"/>
          </p:nvPr>
        </p:nvSpPr>
        <p:spPr>
          <a:ln/>
        </p:spPr>
      </p:sp>
      <p:sp>
        <p:nvSpPr>
          <p:cNvPr id="140291" name="Rectangle 3"/>
          <p:cNvSpPr>
            <a:spLocks noGrp="1" noChangeArrowheads="1"/>
          </p:cNvSpPr>
          <p:nvPr>
            <p:ph type="body" idx="1"/>
          </p:nvPr>
        </p:nvSpPr>
        <p:spPr/>
        <p:txBody>
          <a:bodyPr/>
          <a:lstStyle/>
          <a:p>
            <a:pPr lvl="0">
              <a:defRPr/>
            </a:pPr>
            <a:r>
              <a:rPr kumimoji="1" lang="en-US" sz="1200" kern="1200" baseline="0">
                <a:solidFill>
                  <a:schemeClr val="tx1"/>
                </a:solidFill>
                <a:latin typeface="Times New Roman"/>
                <a:ea typeface="+mn-ea"/>
                <a:cs typeface="+mn-cs"/>
              </a:rPr>
              <a:t>The simplest technique is called </a:t>
            </a:r>
            <a:r>
              <a:rPr kumimoji="1" lang="en-US" sz="1200" b="1" kern="1200" baseline="0">
                <a:solidFill>
                  <a:schemeClr val="tx1"/>
                </a:solidFill>
                <a:latin typeface="Times New Roman"/>
                <a:ea typeface="+mn-ea"/>
                <a:cs typeface="+mn-cs"/>
              </a:rPr>
              <a:t>write through. </a:t>
            </a:r>
            <a:r>
              <a:rPr kumimoji="1" lang="en-US" sz="1200" b="0" kern="1200" baseline="0">
                <a:solidFill>
                  <a:schemeClr val="tx1"/>
                </a:solidFill>
                <a:latin typeface="Times New Roman"/>
                <a:ea typeface="+mn-ea"/>
                <a:cs typeface="+mn-cs"/>
              </a:rPr>
              <a:t>Using this technique, all write</a:t>
            </a:r>
          </a:p>
          <a:p>
            <a:pPr lvl="0">
              <a:defRPr/>
            </a:pPr>
            <a:r>
              <a:rPr kumimoji="1" lang="en-US" sz="1200" kern="1200" baseline="0">
                <a:solidFill>
                  <a:schemeClr val="tx1"/>
                </a:solidFill>
                <a:latin typeface="Times New Roman"/>
                <a:ea typeface="+mn-ea"/>
                <a:cs typeface="+mn-cs"/>
              </a:rPr>
              <a:t>operations are made to main memory as well as to the cache, ensuring that main</a:t>
            </a:r>
          </a:p>
          <a:p>
            <a:pPr lvl="0">
              <a:defRPr/>
            </a:pPr>
            <a:r>
              <a:rPr kumimoji="1" lang="en-US" sz="1200" kern="1200" baseline="0">
                <a:solidFill>
                  <a:schemeClr val="tx1"/>
                </a:solidFill>
                <a:latin typeface="Times New Roman"/>
                <a:ea typeface="+mn-ea"/>
                <a:cs typeface="+mn-cs"/>
              </a:rPr>
              <a:t>memory is always valid. Any other processor–cache module can monitor traffic to</a:t>
            </a:r>
          </a:p>
          <a:p>
            <a:pPr lvl="0">
              <a:defRPr/>
            </a:pPr>
            <a:r>
              <a:rPr kumimoji="1" lang="en-US" sz="1200" kern="1200" baseline="0">
                <a:solidFill>
                  <a:schemeClr val="tx1"/>
                </a:solidFill>
                <a:latin typeface="Times New Roman"/>
                <a:ea typeface="+mn-ea"/>
                <a:cs typeface="+mn-cs"/>
              </a:rPr>
              <a:t>main memory to maintain consistency within its own cache. The main disadvantage</a:t>
            </a:r>
          </a:p>
          <a:p>
            <a:pPr lvl="0">
              <a:defRPr/>
            </a:pPr>
            <a:r>
              <a:rPr kumimoji="1" lang="en-US" sz="1200" kern="1200" baseline="0">
                <a:solidFill>
                  <a:schemeClr val="tx1"/>
                </a:solidFill>
                <a:latin typeface="Times New Roman"/>
                <a:ea typeface="+mn-ea"/>
                <a:cs typeface="+mn-cs"/>
              </a:rPr>
              <a:t>of this technique is that it generates substantial memory traffic and may create a bottleneck.</a:t>
            </a:r>
          </a:p>
          <a:p>
            <a:pPr lvl="0">
              <a:defRPr/>
            </a:pPr>
            <a:r>
              <a:rPr kumimoji="1" lang="en-US" sz="1200" kern="1200" baseline="0">
                <a:solidFill>
                  <a:schemeClr val="tx1"/>
                </a:solidFill>
                <a:latin typeface="Times New Roman"/>
                <a:ea typeface="+mn-ea"/>
                <a:cs typeface="+mn-cs"/>
              </a:rPr>
              <a:t>An alternative technique, known as </a:t>
            </a:r>
            <a:r>
              <a:rPr kumimoji="1" lang="en-US" sz="1200" b="1" kern="1200" baseline="0">
                <a:solidFill>
                  <a:schemeClr val="tx1"/>
                </a:solidFill>
                <a:latin typeface="Times New Roman"/>
                <a:ea typeface="+mn-ea"/>
                <a:cs typeface="+mn-cs"/>
              </a:rPr>
              <a:t>write back, </a:t>
            </a:r>
            <a:r>
              <a:rPr kumimoji="1" lang="en-US" sz="1200" b="0" kern="1200" baseline="0">
                <a:solidFill>
                  <a:schemeClr val="tx1"/>
                </a:solidFill>
                <a:latin typeface="Times New Roman"/>
                <a:ea typeface="+mn-ea"/>
                <a:cs typeface="+mn-cs"/>
              </a:rPr>
              <a:t>minimizes memory writes.</a:t>
            </a:r>
          </a:p>
          <a:p>
            <a:pPr lvl="0">
              <a:defRPr/>
            </a:pPr>
            <a:r>
              <a:rPr kumimoji="1" lang="en-US" sz="1200" kern="1200" baseline="0">
                <a:solidFill>
                  <a:schemeClr val="tx1"/>
                </a:solidFill>
                <a:latin typeface="Times New Roman"/>
                <a:ea typeface="+mn-ea"/>
                <a:cs typeface="+mn-cs"/>
              </a:rPr>
              <a:t>With write back, updates are made only in the cache. When an update occurs, a</a:t>
            </a:r>
          </a:p>
          <a:p>
            <a:pPr lvl="0">
              <a:defRPr/>
            </a:pPr>
            <a:r>
              <a:rPr kumimoji="1" lang="en-US" sz="1200" b="1" kern="1200" baseline="0">
                <a:solidFill>
                  <a:schemeClr val="tx1"/>
                </a:solidFill>
                <a:latin typeface="Times New Roman"/>
                <a:ea typeface="+mn-ea"/>
                <a:cs typeface="+mn-cs"/>
              </a:rPr>
              <a:t>dirty bit, </a:t>
            </a:r>
            <a:r>
              <a:rPr kumimoji="1" lang="en-US" sz="1200" b="0" kern="1200" baseline="0">
                <a:solidFill>
                  <a:schemeClr val="tx1"/>
                </a:solidFill>
                <a:latin typeface="Times New Roman"/>
                <a:ea typeface="+mn-ea"/>
                <a:cs typeface="+mn-cs"/>
              </a:rPr>
              <a:t>or use bit, associated with the line is set. Then, when a block is replaced, it</a:t>
            </a:r>
          </a:p>
          <a:p>
            <a:pPr lvl="0">
              <a:defRPr/>
            </a:pPr>
            <a:r>
              <a:rPr kumimoji="1" lang="en-US" sz="1200" kern="1200" baseline="0">
                <a:solidFill>
                  <a:schemeClr val="tx1"/>
                </a:solidFill>
                <a:latin typeface="Times New Roman"/>
                <a:ea typeface="+mn-ea"/>
                <a:cs typeface="+mn-cs"/>
              </a:rPr>
              <a:t>is written back to main memory if and only if the dirty bit is set. The problem with</a:t>
            </a:r>
          </a:p>
          <a:p>
            <a:pPr lvl="0">
              <a:defRPr/>
            </a:pPr>
            <a:r>
              <a:rPr kumimoji="1" lang="en-US" sz="1200" kern="1200" baseline="0">
                <a:solidFill>
                  <a:schemeClr val="tx1"/>
                </a:solidFill>
                <a:latin typeface="Times New Roman"/>
                <a:ea typeface="+mn-ea"/>
                <a:cs typeface="+mn-cs"/>
              </a:rPr>
              <a:t>write back is that portions of main memory are invalid, and hence accesses by I/O</a:t>
            </a:r>
          </a:p>
          <a:p>
            <a:pPr lvl="0">
              <a:defRPr/>
            </a:pPr>
            <a:r>
              <a:rPr kumimoji="1" lang="en-US" sz="1200" kern="1200" baseline="0">
                <a:solidFill>
                  <a:schemeClr val="tx1"/>
                </a:solidFill>
                <a:latin typeface="Times New Roman"/>
                <a:ea typeface="+mn-ea"/>
                <a:cs typeface="+mn-cs"/>
              </a:rPr>
              <a:t>modules can be allowed only through the cache. This makes for complex circuitry</a:t>
            </a:r>
          </a:p>
          <a:p>
            <a:pPr lvl="0">
              <a:defRPr/>
            </a:pPr>
            <a:r>
              <a:rPr kumimoji="1" lang="en-US" sz="1200" kern="1200" baseline="0">
                <a:solidFill>
                  <a:schemeClr val="tx1"/>
                </a:solidFill>
                <a:latin typeface="Times New Roman"/>
                <a:ea typeface="+mn-ea"/>
                <a:cs typeface="+mn-cs"/>
              </a:rPr>
              <a:t>and a potential bottleneck. Experience has shown that the percentage of memory</a:t>
            </a:r>
          </a:p>
          <a:p>
            <a:pPr lvl="0">
              <a:defRPr/>
            </a:pPr>
            <a:r>
              <a:rPr kumimoji="1" lang="en-US" sz="1200" kern="1200" baseline="0">
                <a:solidFill>
                  <a:schemeClr val="tx1"/>
                </a:solidFill>
                <a:latin typeface="Times New Roman"/>
                <a:ea typeface="+mn-ea"/>
                <a:cs typeface="+mn-cs"/>
              </a:rPr>
              <a:t>references that are writes is on the order of 15% [SMIT82]. However, for HPC</a:t>
            </a:r>
          </a:p>
          <a:p>
            <a:pPr lvl="0">
              <a:defRPr/>
            </a:pPr>
            <a:r>
              <a:rPr kumimoji="1" lang="en-US" sz="1200" kern="1200" baseline="0">
                <a:solidFill>
                  <a:schemeClr val="tx1"/>
                </a:solidFill>
                <a:latin typeface="Times New Roman"/>
                <a:ea typeface="+mn-ea"/>
                <a:cs typeface="+mn-cs"/>
              </a:rPr>
              <a:t>applications, this number may approach 33% (vector-vector multiplication) and can</a:t>
            </a:r>
          </a:p>
          <a:p>
            <a:pPr lvl="0">
              <a:defRPr/>
            </a:pPr>
            <a:r>
              <a:rPr kumimoji="1" lang="en-US" sz="1200" kern="1200" baseline="0">
                <a:solidFill>
                  <a:schemeClr val="tx1"/>
                </a:solidFill>
                <a:latin typeface="Times New Roman"/>
                <a:ea typeface="+mn-ea"/>
                <a:cs typeface="+mn-cs"/>
              </a:rPr>
              <a:t>go as high as 50% (matrix transposition).</a:t>
            </a:r>
          </a:p>
          <a:p>
            <a:pPr lvl="0">
              <a:defRPr/>
            </a:pPr>
            <a:endParaRPr kumimoji="1" lang="en-US" sz="1200" kern="1200" baseline="0">
              <a:solidFill>
                <a:schemeClr val="tx1"/>
              </a:solidFill>
              <a:latin typeface="Times New Roman"/>
              <a:ea typeface="+mn-ea"/>
              <a:cs typeface="+mn-cs"/>
            </a:endParaRPr>
          </a:p>
          <a:p>
            <a:pPr lvl="0">
              <a:defRPr/>
            </a:pPr>
            <a:r>
              <a:rPr kumimoji="1" lang="en-US" sz="1200" kern="1200" baseline="0">
                <a:solidFill>
                  <a:schemeClr val="tx1"/>
                </a:solidFill>
                <a:latin typeface="Times New Roman"/>
                <a:ea typeface="+mn-ea"/>
                <a:cs typeface="+mn-cs"/>
              </a:rPr>
              <a:t>In a bus organization in which more than one device (typically a processor)</a:t>
            </a:r>
          </a:p>
          <a:p>
            <a:pPr lvl="0">
              <a:defRPr/>
            </a:pPr>
            <a:r>
              <a:rPr kumimoji="1" lang="en-US" sz="1200" kern="1200" baseline="0">
                <a:solidFill>
                  <a:schemeClr val="tx1"/>
                </a:solidFill>
                <a:latin typeface="Times New Roman"/>
                <a:ea typeface="+mn-ea"/>
                <a:cs typeface="+mn-cs"/>
              </a:rPr>
              <a:t>has a cache and main memory is shared, a new problem is introduced. If data in one</a:t>
            </a:r>
          </a:p>
          <a:p>
            <a:pPr lvl="0">
              <a:defRPr/>
            </a:pPr>
            <a:r>
              <a:rPr kumimoji="1" lang="en-US" sz="1200" kern="1200" baseline="0">
                <a:solidFill>
                  <a:schemeClr val="tx1"/>
                </a:solidFill>
                <a:latin typeface="Times New Roman"/>
                <a:ea typeface="+mn-ea"/>
                <a:cs typeface="+mn-cs"/>
              </a:rPr>
              <a:t>cache are altered, this invalidates not only the corresponding word in main memory,</a:t>
            </a:r>
          </a:p>
          <a:p>
            <a:pPr lvl="0">
              <a:defRPr/>
            </a:pPr>
            <a:r>
              <a:rPr kumimoji="1" lang="en-US" sz="1200" kern="1200" baseline="0">
                <a:solidFill>
                  <a:schemeClr val="tx1"/>
                </a:solidFill>
                <a:latin typeface="Times New Roman"/>
                <a:ea typeface="+mn-ea"/>
                <a:cs typeface="+mn-cs"/>
              </a:rPr>
              <a:t>but also that same word in other caches (if any other cache happens to have that</a:t>
            </a:r>
          </a:p>
          <a:p>
            <a:pPr lvl="0">
              <a:defRPr/>
            </a:pPr>
            <a:r>
              <a:rPr kumimoji="1" lang="en-US" sz="1200" kern="1200" baseline="0">
                <a:solidFill>
                  <a:schemeClr val="tx1"/>
                </a:solidFill>
                <a:latin typeface="Times New Roman"/>
                <a:ea typeface="+mn-ea"/>
                <a:cs typeface="+mn-cs"/>
              </a:rPr>
              <a:t>same word). Even if a write-through policy is used, the other caches may contain</a:t>
            </a:r>
          </a:p>
          <a:p>
            <a:pPr lvl="0">
              <a:defRPr/>
            </a:pPr>
            <a:r>
              <a:rPr kumimoji="1" lang="en-US" sz="1200" kern="1200" baseline="0">
                <a:solidFill>
                  <a:schemeClr val="tx1"/>
                </a:solidFill>
                <a:latin typeface="Times New Roman"/>
                <a:ea typeface="+mn-ea"/>
                <a:cs typeface="+mn-cs"/>
              </a:rPr>
              <a:t>invalid data. A system that prevents this problem is said to maintain cache coherency.</a:t>
            </a:r>
          </a:p>
          <a:p>
            <a:pPr lvl="0">
              <a:defRPr/>
            </a:pPr>
            <a:r>
              <a:rPr kumimoji="1" lang="en-US" sz="1200" kern="1200" baseline="0">
                <a:solidFill>
                  <a:schemeClr val="tx1"/>
                </a:solidFill>
                <a:latin typeface="Times New Roman"/>
                <a:ea typeface="+mn-ea"/>
                <a:cs typeface="+mn-cs"/>
              </a:rPr>
              <a:t>Possible approaches to cache coherency include the following:</a:t>
            </a:r>
          </a:p>
          <a:p>
            <a:pPr lvl="0">
              <a:defRPr/>
            </a:pPr>
            <a:endParaRPr kumimoji="1" lang="en-US" sz="1200" kern="1200" baseline="0">
              <a:solidFill>
                <a:schemeClr val="tx1"/>
              </a:solidFill>
              <a:latin typeface="Times New Roman"/>
              <a:ea typeface="+mn-ea"/>
              <a:cs typeface="+mn-cs"/>
            </a:endParaRPr>
          </a:p>
          <a:p>
            <a:pPr lvl="0">
              <a:defRPr/>
            </a:pPr>
            <a:r>
              <a:rPr kumimoji="1" lang="en-US" sz="1200" kern="1200" baseline="0">
                <a:solidFill>
                  <a:schemeClr val="tx1"/>
                </a:solidFill>
                <a:latin typeface="Times New Roman"/>
                <a:ea typeface="+mn-ea"/>
                <a:cs typeface="+mn-cs"/>
              </a:rPr>
              <a:t>• </a:t>
            </a:r>
            <a:r>
              <a:rPr kumimoji="1" lang="en-US" sz="1200" b="1" kern="1200" baseline="0">
                <a:solidFill>
                  <a:schemeClr val="tx1"/>
                </a:solidFill>
                <a:latin typeface="Times New Roman"/>
                <a:ea typeface="+mn-ea"/>
                <a:cs typeface="+mn-cs"/>
              </a:rPr>
              <a:t>Bus watching with write through: </a:t>
            </a:r>
            <a:r>
              <a:rPr kumimoji="1" lang="en-US" sz="1200" b="0" kern="1200" baseline="0">
                <a:solidFill>
                  <a:schemeClr val="tx1"/>
                </a:solidFill>
                <a:latin typeface="Times New Roman"/>
                <a:ea typeface="+mn-ea"/>
                <a:cs typeface="+mn-cs"/>
              </a:rPr>
              <a:t>Each cache controller monitors the address</a:t>
            </a:r>
          </a:p>
          <a:p>
            <a:pPr lvl="0">
              <a:defRPr/>
            </a:pPr>
            <a:r>
              <a:rPr kumimoji="1" lang="en-US" sz="1200" kern="1200" baseline="0">
                <a:solidFill>
                  <a:schemeClr val="tx1"/>
                </a:solidFill>
                <a:latin typeface="Times New Roman"/>
                <a:ea typeface="+mn-ea"/>
                <a:cs typeface="+mn-cs"/>
              </a:rPr>
              <a:t>lines to detect write operations to memory by other bus masters. If another</a:t>
            </a:r>
          </a:p>
          <a:p>
            <a:pPr lvl="0">
              <a:defRPr/>
            </a:pPr>
            <a:r>
              <a:rPr kumimoji="1" lang="en-US" sz="1200" kern="1200" baseline="0">
                <a:solidFill>
                  <a:schemeClr val="tx1"/>
                </a:solidFill>
                <a:latin typeface="Times New Roman"/>
                <a:ea typeface="+mn-ea"/>
                <a:cs typeface="+mn-cs"/>
              </a:rPr>
              <a:t>master writes to a location in shared memory that also resides in the cache</a:t>
            </a:r>
          </a:p>
          <a:p>
            <a:pPr lvl="0">
              <a:defRPr/>
            </a:pPr>
            <a:r>
              <a:rPr kumimoji="1" lang="en-US" sz="1200" kern="1200" baseline="0">
                <a:solidFill>
                  <a:schemeClr val="tx1"/>
                </a:solidFill>
                <a:latin typeface="Times New Roman"/>
                <a:ea typeface="+mn-ea"/>
                <a:cs typeface="+mn-cs"/>
              </a:rPr>
              <a:t>memory, the cache controller invalidates that cache entry. This strategy depends</a:t>
            </a:r>
          </a:p>
          <a:p>
            <a:pPr lvl="0">
              <a:defRPr/>
            </a:pPr>
            <a:r>
              <a:rPr kumimoji="1" lang="en-US" sz="1200" kern="1200" baseline="0">
                <a:solidFill>
                  <a:schemeClr val="tx1"/>
                </a:solidFill>
                <a:latin typeface="Times New Roman"/>
                <a:ea typeface="+mn-ea"/>
                <a:cs typeface="+mn-cs"/>
              </a:rPr>
              <a:t>on the use of a write-through policy by all cache controllers.</a:t>
            </a:r>
          </a:p>
          <a:p>
            <a:pPr lvl="0">
              <a:defRPr/>
            </a:pPr>
            <a:endParaRPr kumimoji="1" lang="en-US" sz="1200" kern="1200" baseline="0">
              <a:solidFill>
                <a:schemeClr val="tx1"/>
              </a:solidFill>
              <a:latin typeface="Times New Roman"/>
              <a:ea typeface="+mn-ea"/>
              <a:cs typeface="+mn-cs"/>
            </a:endParaRPr>
          </a:p>
          <a:p>
            <a:pPr lvl="0">
              <a:defRPr/>
            </a:pPr>
            <a:r>
              <a:rPr kumimoji="1" lang="en-US" sz="1200" kern="1200" baseline="0">
                <a:solidFill>
                  <a:schemeClr val="tx1"/>
                </a:solidFill>
                <a:latin typeface="Times New Roman"/>
                <a:ea typeface="+mn-ea"/>
                <a:cs typeface="+mn-cs"/>
              </a:rPr>
              <a:t>• </a:t>
            </a:r>
            <a:r>
              <a:rPr kumimoji="1" lang="en-US" sz="1200" b="1" kern="1200" baseline="0">
                <a:solidFill>
                  <a:schemeClr val="tx1"/>
                </a:solidFill>
                <a:latin typeface="Times New Roman"/>
                <a:ea typeface="+mn-ea"/>
                <a:cs typeface="+mn-cs"/>
              </a:rPr>
              <a:t>Hardware transparency: </a:t>
            </a:r>
            <a:r>
              <a:rPr kumimoji="1" lang="en-US" sz="1200" b="0" kern="1200" baseline="0">
                <a:solidFill>
                  <a:schemeClr val="tx1"/>
                </a:solidFill>
                <a:latin typeface="Times New Roman"/>
                <a:ea typeface="+mn-ea"/>
                <a:cs typeface="+mn-cs"/>
              </a:rPr>
              <a:t>Additional hardware is used to ensure that all updates</a:t>
            </a:r>
          </a:p>
          <a:p>
            <a:pPr lvl="0">
              <a:defRPr/>
            </a:pPr>
            <a:r>
              <a:rPr kumimoji="1" lang="en-US" sz="1200" kern="1200" baseline="0">
                <a:solidFill>
                  <a:schemeClr val="tx1"/>
                </a:solidFill>
                <a:latin typeface="Times New Roman"/>
                <a:ea typeface="+mn-ea"/>
                <a:cs typeface="+mn-cs"/>
              </a:rPr>
              <a:t>to main memory via cache are reflected in all caches. Thus, if one processor</a:t>
            </a:r>
          </a:p>
          <a:p>
            <a:pPr lvl="0">
              <a:defRPr/>
            </a:pPr>
            <a:r>
              <a:rPr kumimoji="1" lang="en-US" sz="1200" kern="1200" baseline="0">
                <a:solidFill>
                  <a:schemeClr val="tx1"/>
                </a:solidFill>
                <a:latin typeface="Times New Roman"/>
                <a:ea typeface="+mn-ea"/>
                <a:cs typeface="+mn-cs"/>
              </a:rPr>
              <a:t>modifies a word in its cache, this update is written to main memory. In addition,</a:t>
            </a:r>
          </a:p>
          <a:p>
            <a:pPr lvl="0">
              <a:defRPr/>
            </a:pPr>
            <a:r>
              <a:rPr kumimoji="1" lang="en-US" sz="1200" kern="1200" baseline="0">
                <a:solidFill>
                  <a:schemeClr val="tx1"/>
                </a:solidFill>
                <a:latin typeface="Times New Roman"/>
                <a:ea typeface="+mn-ea"/>
                <a:cs typeface="+mn-cs"/>
              </a:rPr>
              <a:t>any matching words in other caches are similarly updated.</a:t>
            </a:r>
          </a:p>
          <a:p>
            <a:pPr lvl="0">
              <a:defRPr/>
            </a:pPr>
            <a:endParaRPr kumimoji="1" lang="en-US" sz="1200" kern="1200" baseline="0">
              <a:solidFill>
                <a:schemeClr val="tx1"/>
              </a:solidFill>
              <a:latin typeface="Times New Roman"/>
              <a:ea typeface="+mn-ea"/>
              <a:cs typeface="+mn-cs"/>
            </a:endParaRPr>
          </a:p>
          <a:p>
            <a:pPr lvl="0">
              <a:defRPr/>
            </a:pPr>
            <a:r>
              <a:rPr kumimoji="1" lang="en-US" sz="1200" kern="1200" baseline="0">
                <a:solidFill>
                  <a:schemeClr val="tx1"/>
                </a:solidFill>
                <a:latin typeface="Times New Roman"/>
                <a:ea typeface="+mn-ea"/>
                <a:cs typeface="+mn-cs"/>
              </a:rPr>
              <a:t>• </a:t>
            </a:r>
            <a:r>
              <a:rPr kumimoji="1" lang="en-US" sz="1200" b="1" kern="1200" baseline="0">
                <a:solidFill>
                  <a:schemeClr val="tx1"/>
                </a:solidFill>
                <a:latin typeface="Times New Roman"/>
                <a:ea typeface="+mn-ea"/>
                <a:cs typeface="+mn-cs"/>
              </a:rPr>
              <a:t>Non-cacheable memory: </a:t>
            </a:r>
            <a:r>
              <a:rPr kumimoji="1" lang="en-US" sz="1200" b="0" kern="1200" baseline="0">
                <a:solidFill>
                  <a:schemeClr val="tx1"/>
                </a:solidFill>
                <a:latin typeface="Times New Roman"/>
                <a:ea typeface="+mn-ea"/>
                <a:cs typeface="+mn-cs"/>
              </a:rPr>
              <a:t>Only a portion of main memory is shared by more</a:t>
            </a:r>
          </a:p>
          <a:p>
            <a:pPr lvl="0">
              <a:defRPr/>
            </a:pPr>
            <a:r>
              <a:rPr kumimoji="1" lang="en-US" sz="1200" kern="1200" baseline="0">
                <a:solidFill>
                  <a:schemeClr val="tx1"/>
                </a:solidFill>
                <a:latin typeface="Times New Roman"/>
                <a:ea typeface="+mn-ea"/>
                <a:cs typeface="+mn-cs"/>
              </a:rPr>
              <a:t>than one processor, and this is designated as non-cacheable. In such a system,</a:t>
            </a:r>
          </a:p>
          <a:p>
            <a:pPr lvl="0">
              <a:defRPr/>
            </a:pPr>
            <a:r>
              <a:rPr kumimoji="1" lang="en-US" sz="1200" kern="1200" baseline="0">
                <a:solidFill>
                  <a:schemeClr val="tx1"/>
                </a:solidFill>
                <a:latin typeface="Times New Roman"/>
                <a:ea typeface="+mn-ea"/>
                <a:cs typeface="+mn-cs"/>
              </a:rPr>
              <a:t>all accesses to shared memory are cache misses, because the shared memory</a:t>
            </a:r>
          </a:p>
          <a:p>
            <a:pPr lvl="0">
              <a:defRPr/>
            </a:pPr>
            <a:r>
              <a:rPr kumimoji="1" lang="en-US" sz="1200" kern="1200" baseline="0">
                <a:solidFill>
                  <a:schemeClr val="tx1"/>
                </a:solidFill>
                <a:latin typeface="Times New Roman"/>
                <a:ea typeface="+mn-ea"/>
                <a:cs typeface="+mn-cs"/>
              </a:rPr>
              <a:t>is never copied into the cache. The non-cacheable memory can be identified</a:t>
            </a:r>
          </a:p>
          <a:p>
            <a:pPr lvl="0">
              <a:defRPr/>
            </a:pPr>
            <a:r>
              <a:rPr kumimoji="1" lang="en-US" sz="1200" kern="1200" baseline="0">
                <a:solidFill>
                  <a:schemeClr val="tx1"/>
                </a:solidFill>
                <a:latin typeface="Times New Roman"/>
                <a:ea typeface="+mn-ea"/>
                <a:cs typeface="+mn-cs"/>
              </a:rPr>
              <a:t>using chip-select logic or high-address bits.</a:t>
            </a:r>
            <a:endParaRPr lang="en-GB"/>
          </a:p>
        </p:txBody>
      </p:sp>
      <p:sp>
        <p:nvSpPr>
          <p:cNvPr id="2" name="Footer Placeholder 1"/>
          <p:cNvSpPr>
            <a:spLocks noGrp="1"/>
          </p:cNvSpPr>
          <p:nvPr>
            <p:ph type="ftr" sz="quarter" idx="10"/>
          </p:nvPr>
        </p:nvSpPr>
        <p:spPr/>
        <p:txBody>
          <a:bodyPr/>
          <a:lstStyle/>
          <a:p>
            <a:pPr lvl="0">
              <a:defRPr/>
            </a:pPr>
            <a:r>
              <a:rPr lang="en-US"/>
              <a:t>© 2016 Pearson Education, Inc., Hoboken, NJ. All rights reserved.</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TextEdit="1"/>
          </p:cNvSpPr>
          <p:nvPr>
            <p:ph type="sldImg"/>
          </p:nvPr>
        </p:nvSpPr>
        <p:spPr/>
      </p:sp>
      <p:sp>
        <p:nvSpPr>
          <p:cNvPr id="3" name="Notes Placeholder 2"/>
          <p:cNvSpPr>
            <a:spLocks noGrp="1"/>
          </p:cNvSpPr>
          <p:nvPr>
            <p:ph type="body" idx="1"/>
          </p:nvPr>
        </p:nvSpPr>
        <p:spPr/>
        <p:txBody>
          <a:bodyPr>
            <a:normAutofit fontScale="70000" lnSpcReduction="20000"/>
          </a:bodyPr>
          <a:lstStyle/>
          <a:p>
            <a:pPr lvl="0">
              <a:defRPr/>
            </a:pPr>
            <a:r>
              <a:rPr kumimoji="1" lang="en-US" sz="1200" kern="1200" baseline="0">
                <a:solidFill>
                  <a:schemeClr val="tx1"/>
                </a:solidFill>
                <a:latin typeface="Times New Roman"/>
                <a:ea typeface="+mn-ea"/>
                <a:cs typeface="+mn-cs"/>
              </a:rPr>
              <a:t>Another design element is the line size. When a block of data is retrieved and placed</a:t>
            </a:r>
          </a:p>
          <a:p>
            <a:pPr lvl="0">
              <a:defRPr/>
            </a:pPr>
            <a:r>
              <a:rPr kumimoji="1" lang="en-US" sz="1200" kern="1200" baseline="0">
                <a:solidFill>
                  <a:schemeClr val="tx1"/>
                </a:solidFill>
                <a:latin typeface="Times New Roman"/>
                <a:ea typeface="+mn-ea"/>
                <a:cs typeface="+mn-cs"/>
              </a:rPr>
              <a:t>in the cache, not only the desired word but also some number of adjacent words are</a:t>
            </a:r>
          </a:p>
          <a:p>
            <a:pPr lvl="0">
              <a:defRPr/>
            </a:pPr>
            <a:r>
              <a:rPr kumimoji="1" lang="en-US" sz="1200" kern="1200" baseline="0">
                <a:solidFill>
                  <a:schemeClr val="tx1"/>
                </a:solidFill>
                <a:latin typeface="Times New Roman"/>
                <a:ea typeface="+mn-ea"/>
                <a:cs typeface="+mn-cs"/>
              </a:rPr>
              <a:t>retrieved. As the block size increases from very small to larger sizes, the hit ratio</a:t>
            </a:r>
          </a:p>
          <a:p>
            <a:pPr lvl="0">
              <a:defRPr/>
            </a:pPr>
            <a:r>
              <a:rPr kumimoji="1" lang="en-US" sz="1200" kern="1200" baseline="0">
                <a:solidFill>
                  <a:schemeClr val="tx1"/>
                </a:solidFill>
                <a:latin typeface="Times New Roman"/>
                <a:ea typeface="+mn-ea"/>
                <a:cs typeface="+mn-cs"/>
              </a:rPr>
              <a:t>will at first increase because of the principle of locality, which states that data in the</a:t>
            </a:r>
          </a:p>
          <a:p>
            <a:pPr lvl="0">
              <a:defRPr/>
            </a:pPr>
            <a:r>
              <a:rPr kumimoji="1" lang="en-US" sz="1200" kern="1200" baseline="0">
                <a:solidFill>
                  <a:schemeClr val="tx1"/>
                </a:solidFill>
                <a:latin typeface="Times New Roman"/>
                <a:ea typeface="+mn-ea"/>
                <a:cs typeface="+mn-cs"/>
              </a:rPr>
              <a:t>vicinity of a referenced word are likely to be referenced in the near future. As the</a:t>
            </a:r>
          </a:p>
          <a:p>
            <a:pPr lvl="0">
              <a:defRPr/>
            </a:pPr>
            <a:r>
              <a:rPr kumimoji="1" lang="en-US" sz="1200" kern="1200" baseline="0">
                <a:solidFill>
                  <a:schemeClr val="tx1"/>
                </a:solidFill>
                <a:latin typeface="Times New Roman"/>
                <a:ea typeface="+mn-ea"/>
                <a:cs typeface="+mn-cs"/>
              </a:rPr>
              <a:t>block size increases, more useful data are brought into the cache. The hit ratio will</a:t>
            </a:r>
          </a:p>
          <a:p>
            <a:pPr lvl="0">
              <a:defRPr/>
            </a:pPr>
            <a:r>
              <a:rPr kumimoji="1" lang="en-US" sz="1200" kern="1200" baseline="0">
                <a:solidFill>
                  <a:schemeClr val="tx1"/>
                </a:solidFill>
                <a:latin typeface="Times New Roman"/>
                <a:ea typeface="+mn-ea"/>
                <a:cs typeface="+mn-cs"/>
              </a:rPr>
              <a:t>begin to decrease, however, as the block becomes even bigger and the probability</a:t>
            </a:r>
          </a:p>
          <a:p>
            <a:pPr lvl="0">
              <a:defRPr/>
            </a:pPr>
            <a:r>
              <a:rPr kumimoji="1" lang="en-US" sz="1200" kern="1200" baseline="0">
                <a:solidFill>
                  <a:schemeClr val="tx1"/>
                </a:solidFill>
                <a:latin typeface="Times New Roman"/>
                <a:ea typeface="+mn-ea"/>
                <a:cs typeface="+mn-cs"/>
              </a:rPr>
              <a:t>of using the newly fetched information becomes less than the probability of reusing</a:t>
            </a:r>
          </a:p>
          <a:p>
            <a:pPr lvl="0">
              <a:defRPr/>
            </a:pPr>
            <a:r>
              <a:rPr kumimoji="1" lang="en-US" sz="1200" kern="1200" baseline="0">
                <a:solidFill>
                  <a:schemeClr val="tx1"/>
                </a:solidFill>
                <a:latin typeface="Times New Roman"/>
                <a:ea typeface="+mn-ea"/>
                <a:cs typeface="+mn-cs"/>
              </a:rPr>
              <a:t>the information that has to be replaced. Two specific effects come into play:</a:t>
            </a:r>
          </a:p>
          <a:p>
            <a:pPr lvl="0">
              <a:defRPr/>
            </a:pPr>
            <a:endParaRPr kumimoji="1" lang="en-US" sz="1200" kern="1200" baseline="0">
              <a:solidFill>
                <a:schemeClr val="tx1"/>
              </a:solidFill>
              <a:latin typeface="Times New Roman"/>
              <a:ea typeface="+mn-ea"/>
              <a:cs typeface="+mn-cs"/>
            </a:endParaRPr>
          </a:p>
          <a:p>
            <a:pPr lvl="0">
              <a:defRPr/>
            </a:pPr>
            <a:r>
              <a:rPr kumimoji="1" lang="en-US" sz="1200" kern="1200" baseline="0">
                <a:solidFill>
                  <a:schemeClr val="tx1"/>
                </a:solidFill>
                <a:latin typeface="Times New Roman"/>
                <a:ea typeface="+mn-ea"/>
                <a:cs typeface="+mn-cs"/>
              </a:rPr>
              <a:t>• Larger blocks reduce the number of blocks that fit into a cache. Because each</a:t>
            </a:r>
          </a:p>
          <a:p>
            <a:pPr lvl="0">
              <a:defRPr/>
            </a:pPr>
            <a:r>
              <a:rPr kumimoji="1" lang="en-US" sz="1200" kern="1200" baseline="0">
                <a:solidFill>
                  <a:schemeClr val="tx1"/>
                </a:solidFill>
                <a:latin typeface="Times New Roman"/>
                <a:ea typeface="+mn-ea"/>
                <a:cs typeface="+mn-cs"/>
              </a:rPr>
              <a:t>block fetch overwrites older cache contents, a small number of blocks results</a:t>
            </a:r>
          </a:p>
          <a:p>
            <a:pPr lvl="0">
              <a:defRPr/>
            </a:pPr>
            <a:r>
              <a:rPr kumimoji="1" lang="en-US" sz="1200" kern="1200" baseline="0">
                <a:solidFill>
                  <a:schemeClr val="tx1"/>
                </a:solidFill>
                <a:latin typeface="Times New Roman"/>
                <a:ea typeface="+mn-ea"/>
                <a:cs typeface="+mn-cs"/>
              </a:rPr>
              <a:t>in data being overwritten shortly after they are fetched.</a:t>
            </a:r>
          </a:p>
          <a:p>
            <a:pPr lvl="0">
              <a:defRPr/>
            </a:pPr>
            <a:endParaRPr kumimoji="1" lang="en-US" sz="1200" kern="1200" baseline="0">
              <a:solidFill>
                <a:schemeClr val="tx1"/>
              </a:solidFill>
              <a:latin typeface="Times New Roman"/>
              <a:ea typeface="+mn-ea"/>
              <a:cs typeface="+mn-cs"/>
            </a:endParaRPr>
          </a:p>
          <a:p>
            <a:pPr lvl="0">
              <a:defRPr/>
            </a:pPr>
            <a:r>
              <a:rPr kumimoji="1" lang="en-US" sz="1200" kern="1200" baseline="0">
                <a:solidFill>
                  <a:schemeClr val="tx1"/>
                </a:solidFill>
                <a:latin typeface="Times New Roman"/>
                <a:ea typeface="+mn-ea"/>
                <a:cs typeface="+mn-cs"/>
              </a:rPr>
              <a:t>• As a block becomes larger, each additional word is farther from the requested</a:t>
            </a:r>
          </a:p>
          <a:p>
            <a:pPr lvl="0">
              <a:defRPr/>
            </a:pPr>
            <a:r>
              <a:rPr kumimoji="1" lang="en-US" sz="1200" kern="1200" baseline="0">
                <a:solidFill>
                  <a:schemeClr val="tx1"/>
                </a:solidFill>
                <a:latin typeface="Times New Roman"/>
                <a:ea typeface="+mn-ea"/>
                <a:cs typeface="+mn-cs"/>
              </a:rPr>
              <a:t>word and therefore less likely to be needed in the near future.</a:t>
            </a:r>
          </a:p>
          <a:p>
            <a:pPr lvl="0">
              <a:defRPr/>
            </a:pPr>
            <a:endParaRPr kumimoji="1" lang="en-US" sz="1200" kern="1200" baseline="0">
              <a:solidFill>
                <a:schemeClr val="tx1"/>
              </a:solidFill>
              <a:latin typeface="Times New Roman"/>
              <a:ea typeface="+mn-ea"/>
              <a:cs typeface="+mn-cs"/>
            </a:endParaRPr>
          </a:p>
          <a:p>
            <a:pPr lvl="0">
              <a:defRPr/>
            </a:pPr>
            <a:r>
              <a:rPr kumimoji="1" lang="en-US" sz="1200" kern="1200" baseline="0">
                <a:solidFill>
                  <a:schemeClr val="tx1"/>
                </a:solidFill>
                <a:latin typeface="Times New Roman"/>
                <a:ea typeface="+mn-ea"/>
                <a:cs typeface="+mn-cs"/>
              </a:rPr>
              <a:t>The relationship between block size and hit ratio is complex, depending on</a:t>
            </a:r>
          </a:p>
          <a:p>
            <a:pPr lvl="0">
              <a:defRPr/>
            </a:pPr>
            <a:r>
              <a:rPr kumimoji="1" lang="en-US" sz="1200" kern="1200" baseline="0">
                <a:solidFill>
                  <a:schemeClr val="tx1"/>
                </a:solidFill>
                <a:latin typeface="Times New Roman"/>
                <a:ea typeface="+mn-ea"/>
                <a:cs typeface="+mn-cs"/>
              </a:rPr>
              <a:t>the locality characteristics of a particular program, and no definitive optimum value</a:t>
            </a:r>
          </a:p>
          <a:p>
            <a:pPr lvl="0">
              <a:defRPr/>
            </a:pPr>
            <a:r>
              <a:rPr kumimoji="1" lang="en-US" sz="1200" kern="1200" baseline="0">
                <a:solidFill>
                  <a:schemeClr val="tx1"/>
                </a:solidFill>
                <a:latin typeface="Times New Roman"/>
                <a:ea typeface="+mn-ea"/>
                <a:cs typeface="+mn-cs"/>
              </a:rPr>
              <a:t>has been found. A size of from 8 to 64 bytes seems reasonably close to optimum</a:t>
            </a:r>
          </a:p>
          <a:p>
            <a:pPr lvl="0">
              <a:defRPr/>
            </a:pPr>
            <a:r>
              <a:rPr kumimoji="1" lang="en-US" sz="1200" kern="1200" baseline="0">
                <a:solidFill>
                  <a:schemeClr val="tx1"/>
                </a:solidFill>
                <a:latin typeface="Times New Roman"/>
                <a:ea typeface="+mn-ea"/>
                <a:cs typeface="+mn-cs"/>
              </a:rPr>
              <a:t>[SMIT87, PRZY88, PRZY90, HAND98]. For HPC systems, 64- and 128-byte cache</a:t>
            </a:r>
          </a:p>
          <a:p>
            <a:pPr lvl="0">
              <a:defRPr/>
            </a:pPr>
            <a:r>
              <a:rPr kumimoji="1" lang="en-US" sz="1200" kern="1200" baseline="0">
                <a:solidFill>
                  <a:schemeClr val="tx1"/>
                </a:solidFill>
                <a:latin typeface="Times New Roman"/>
                <a:ea typeface="+mn-ea"/>
                <a:cs typeface="+mn-cs"/>
              </a:rPr>
              <a:t>line sizes are most frequently used.</a:t>
            </a:r>
            <a:endParaRPr lang="en-US"/>
          </a:p>
        </p:txBody>
      </p:sp>
      <p:sp>
        <p:nvSpPr>
          <p:cNvPr id="4" name="Slide Number Placeholder 3"/>
          <p:cNvSpPr>
            <a:spLocks noGrp="1"/>
          </p:cNvSpPr>
          <p:nvPr>
            <p:ph type="sldNum" sz="quarter" idx="10"/>
          </p:nvPr>
        </p:nvSpPr>
        <p:spPr/>
        <p:txBody>
          <a:bodyPr/>
          <a:lstStyle/>
          <a:p>
            <a:pPr lvl="0">
              <a:defRPr/>
            </a:pPr>
            <a:fld id="{56C40E98-D33D-704E-929D-27FB84CF5632}" type="slidenum">
              <a:rPr lang="en-US"/>
              <a:pPr lvl="0">
                <a:defRPr/>
              </a:pPr>
              <a:t>31</a:t>
            </a:fld>
            <a:endParaRPr lang="en-US"/>
          </a:p>
        </p:txBody>
      </p:sp>
      <p:sp>
        <p:nvSpPr>
          <p:cNvPr id="5" name="Footer Placeholder 4"/>
          <p:cNvSpPr>
            <a:spLocks noGrp="1"/>
          </p:cNvSpPr>
          <p:nvPr>
            <p:ph type="ftr" sz="quarter" idx="11"/>
          </p:nvPr>
        </p:nvSpPr>
        <p:spPr/>
        <p:txBody>
          <a:bodyPr/>
          <a:lstStyle/>
          <a:p>
            <a:pPr lvl="0">
              <a:defRPr/>
            </a:pPr>
            <a:r>
              <a:rPr lang="en-US"/>
              <a:t>© 2016 Pearson Education, Inc., Hoboken, NJ. All rights reserved.</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TextEdit="1"/>
          </p:cNvSpPr>
          <p:nvPr>
            <p:ph type="sldImg"/>
          </p:nvPr>
        </p:nvSpPr>
        <p:spPr/>
      </p:sp>
      <p:sp>
        <p:nvSpPr>
          <p:cNvPr id="3" name="Notes Placeholder 2"/>
          <p:cNvSpPr>
            <a:spLocks noGrp="1"/>
          </p:cNvSpPr>
          <p:nvPr>
            <p:ph type="body" idx="1"/>
          </p:nvPr>
        </p:nvSpPr>
        <p:spPr/>
        <p:txBody>
          <a:bodyPr>
            <a:normAutofit fontScale="32500" lnSpcReduction="20000"/>
          </a:bodyPr>
          <a:lstStyle/>
          <a:p>
            <a:pPr lvl="0">
              <a:defRPr/>
            </a:pPr>
            <a:r>
              <a:rPr kumimoji="1" lang="en-US" sz="1200" kern="1200" baseline="0">
                <a:solidFill>
                  <a:schemeClr val="tx1"/>
                </a:solidFill>
                <a:latin typeface="Times New Roman"/>
                <a:ea typeface="+mn-ea"/>
                <a:cs typeface="+mn-cs"/>
              </a:rPr>
              <a:t>As logic density has increased, it has become possible to</a:t>
            </a:r>
          </a:p>
          <a:p>
            <a:pPr lvl="0">
              <a:defRPr/>
            </a:pPr>
            <a:r>
              <a:rPr kumimoji="1" lang="en-US" sz="1200" kern="1200" baseline="0">
                <a:solidFill>
                  <a:schemeClr val="tx1"/>
                </a:solidFill>
                <a:latin typeface="Times New Roman"/>
                <a:ea typeface="+mn-ea"/>
                <a:cs typeface="+mn-cs"/>
              </a:rPr>
              <a:t>have a cache on the same chip as the processor: the on-chip cache. Compared with</a:t>
            </a:r>
          </a:p>
          <a:p>
            <a:pPr lvl="0">
              <a:defRPr/>
            </a:pPr>
            <a:r>
              <a:rPr kumimoji="1" lang="en-US" sz="1200" kern="1200" baseline="0">
                <a:solidFill>
                  <a:schemeClr val="tx1"/>
                </a:solidFill>
                <a:latin typeface="Times New Roman"/>
                <a:ea typeface="+mn-ea"/>
                <a:cs typeface="+mn-cs"/>
              </a:rPr>
              <a:t>a cache reachable via an external bus, the on-chip cache reduces the processor’s</a:t>
            </a:r>
          </a:p>
          <a:p>
            <a:pPr lvl="0">
              <a:defRPr/>
            </a:pPr>
            <a:r>
              <a:rPr kumimoji="1" lang="en-US" sz="1200" kern="1200" baseline="0">
                <a:solidFill>
                  <a:schemeClr val="tx1"/>
                </a:solidFill>
                <a:latin typeface="Times New Roman"/>
                <a:ea typeface="+mn-ea"/>
                <a:cs typeface="+mn-cs"/>
              </a:rPr>
              <a:t>external bus activity and therefore speeds up execution times and increases overall</a:t>
            </a:r>
          </a:p>
          <a:p>
            <a:pPr lvl="0">
              <a:defRPr/>
            </a:pPr>
            <a:r>
              <a:rPr kumimoji="1" lang="en-US" sz="1200" kern="1200" baseline="0">
                <a:solidFill>
                  <a:schemeClr val="tx1"/>
                </a:solidFill>
                <a:latin typeface="Times New Roman"/>
                <a:ea typeface="+mn-ea"/>
                <a:cs typeface="+mn-cs"/>
              </a:rPr>
              <a:t>system performance. When the requested instruction or data is found in the on-chip</a:t>
            </a:r>
          </a:p>
          <a:p>
            <a:pPr lvl="0">
              <a:defRPr/>
            </a:pPr>
            <a:r>
              <a:rPr kumimoji="1" lang="en-US" sz="1200" kern="1200" baseline="0">
                <a:solidFill>
                  <a:schemeClr val="tx1"/>
                </a:solidFill>
                <a:latin typeface="Times New Roman"/>
                <a:ea typeface="+mn-ea"/>
                <a:cs typeface="+mn-cs"/>
              </a:rPr>
              <a:t>cache, the bus access is eliminated. Because of the short data paths internal to</a:t>
            </a:r>
          </a:p>
          <a:p>
            <a:pPr lvl="0">
              <a:defRPr/>
            </a:pPr>
            <a:r>
              <a:rPr kumimoji="1" lang="en-US" sz="1200" kern="1200" baseline="0">
                <a:solidFill>
                  <a:schemeClr val="tx1"/>
                </a:solidFill>
                <a:latin typeface="Times New Roman"/>
                <a:ea typeface="+mn-ea"/>
                <a:cs typeface="+mn-cs"/>
              </a:rPr>
              <a:t>the processor, compared with bus lengths, on-chip cache accesses will complete</a:t>
            </a:r>
          </a:p>
          <a:p>
            <a:pPr lvl="0">
              <a:defRPr/>
            </a:pPr>
            <a:r>
              <a:rPr kumimoji="1" lang="en-US" sz="1200" kern="1200" baseline="0">
                <a:solidFill>
                  <a:schemeClr val="tx1"/>
                </a:solidFill>
                <a:latin typeface="Times New Roman"/>
                <a:ea typeface="+mn-ea"/>
                <a:cs typeface="+mn-cs"/>
              </a:rPr>
              <a:t>appreciably faster than would even zero-wait state bus cycles. Furthermore, during</a:t>
            </a:r>
          </a:p>
          <a:p>
            <a:pPr lvl="0">
              <a:defRPr/>
            </a:pPr>
            <a:r>
              <a:rPr kumimoji="1" lang="en-US" sz="1200" kern="1200" baseline="0">
                <a:solidFill>
                  <a:schemeClr val="tx1"/>
                </a:solidFill>
                <a:latin typeface="Times New Roman"/>
                <a:ea typeface="+mn-ea"/>
                <a:cs typeface="+mn-cs"/>
              </a:rPr>
              <a:t>this period the bus is free to support other transfers.</a:t>
            </a:r>
          </a:p>
          <a:p>
            <a:pPr lvl="0">
              <a:defRPr/>
            </a:pPr>
            <a:endParaRPr kumimoji="1" lang="en-US" sz="1200" kern="1200" baseline="0">
              <a:solidFill>
                <a:schemeClr val="tx1"/>
              </a:solidFill>
              <a:latin typeface="Times New Roman"/>
              <a:ea typeface="+mn-ea"/>
              <a:cs typeface="+mn-cs"/>
            </a:endParaRPr>
          </a:p>
          <a:p>
            <a:pPr lvl="0">
              <a:defRPr/>
            </a:pPr>
            <a:r>
              <a:rPr kumimoji="1" lang="en-US" sz="1200" kern="1200" baseline="0">
                <a:solidFill>
                  <a:schemeClr val="tx1"/>
                </a:solidFill>
                <a:latin typeface="Times New Roman"/>
                <a:ea typeface="+mn-ea"/>
                <a:cs typeface="+mn-cs"/>
              </a:rPr>
              <a:t>The inclusion of an on-chip cache leaves open the question of whether an</a:t>
            </a:r>
          </a:p>
          <a:p>
            <a:pPr lvl="0">
              <a:defRPr/>
            </a:pPr>
            <a:r>
              <a:rPr kumimoji="1" lang="en-US" sz="1200" kern="1200" baseline="0">
                <a:solidFill>
                  <a:schemeClr val="tx1"/>
                </a:solidFill>
                <a:latin typeface="Times New Roman"/>
                <a:ea typeface="+mn-ea"/>
                <a:cs typeface="+mn-cs"/>
              </a:rPr>
              <a:t>off-chip, or external, cache is still desirable. Typically, the answer is yes, and most contemporary</a:t>
            </a:r>
          </a:p>
          <a:p>
            <a:pPr lvl="0">
              <a:defRPr/>
            </a:pPr>
            <a:r>
              <a:rPr kumimoji="1" lang="en-US" sz="1200" kern="1200" baseline="0">
                <a:solidFill>
                  <a:schemeClr val="tx1"/>
                </a:solidFill>
                <a:latin typeface="Times New Roman"/>
                <a:ea typeface="+mn-ea"/>
                <a:cs typeface="+mn-cs"/>
              </a:rPr>
              <a:t>designs include both on-chip and external caches. The simplest such organization</a:t>
            </a:r>
          </a:p>
          <a:p>
            <a:pPr lvl="0">
              <a:defRPr/>
            </a:pPr>
            <a:r>
              <a:rPr kumimoji="1" lang="en-US" sz="1200" kern="1200" baseline="0">
                <a:solidFill>
                  <a:schemeClr val="tx1"/>
                </a:solidFill>
                <a:latin typeface="Times New Roman"/>
                <a:ea typeface="+mn-ea"/>
                <a:cs typeface="+mn-cs"/>
              </a:rPr>
              <a:t>is known as a two-level cache, with the internal cache designated as level 1 (L1)</a:t>
            </a:r>
          </a:p>
          <a:p>
            <a:pPr lvl="0">
              <a:defRPr/>
            </a:pPr>
            <a:r>
              <a:rPr kumimoji="1" lang="en-US" sz="1200" kern="1200" baseline="0">
                <a:solidFill>
                  <a:schemeClr val="tx1"/>
                </a:solidFill>
                <a:latin typeface="Times New Roman"/>
                <a:ea typeface="+mn-ea"/>
                <a:cs typeface="+mn-cs"/>
              </a:rPr>
              <a:t>and the external cache designated as level 2 (L2). The reason for including an L2 cache</a:t>
            </a:r>
          </a:p>
          <a:p>
            <a:pPr lvl="0">
              <a:defRPr/>
            </a:pPr>
            <a:r>
              <a:rPr kumimoji="1" lang="en-US" sz="1200" kern="1200" baseline="0">
                <a:solidFill>
                  <a:schemeClr val="tx1"/>
                </a:solidFill>
                <a:latin typeface="Times New Roman"/>
                <a:ea typeface="+mn-ea"/>
                <a:cs typeface="+mn-cs"/>
              </a:rPr>
              <a:t>is the following: If there is no L2 cache and the processor makes an access request</a:t>
            </a:r>
          </a:p>
          <a:p>
            <a:pPr lvl="0">
              <a:defRPr/>
            </a:pPr>
            <a:r>
              <a:rPr kumimoji="1" lang="en-US" sz="1200" kern="1200" baseline="0">
                <a:solidFill>
                  <a:schemeClr val="tx1"/>
                </a:solidFill>
                <a:latin typeface="Times New Roman"/>
                <a:ea typeface="+mn-ea"/>
                <a:cs typeface="+mn-cs"/>
              </a:rPr>
              <a:t>for a memory location not in the L1 cache, then the processor must access DRAM or</a:t>
            </a:r>
          </a:p>
          <a:p>
            <a:pPr lvl="0">
              <a:defRPr/>
            </a:pPr>
            <a:r>
              <a:rPr kumimoji="1" lang="en-US" sz="1200" kern="1200" baseline="0">
                <a:solidFill>
                  <a:schemeClr val="tx1"/>
                </a:solidFill>
                <a:latin typeface="Times New Roman"/>
                <a:ea typeface="+mn-ea"/>
                <a:cs typeface="+mn-cs"/>
              </a:rPr>
              <a:t>ROM memory across the bus. Due to the typically slow bus speed and slow memory</a:t>
            </a:r>
          </a:p>
          <a:p>
            <a:pPr lvl="0">
              <a:defRPr/>
            </a:pPr>
            <a:r>
              <a:rPr kumimoji="1" lang="en-US" sz="1200" kern="1200" baseline="0">
                <a:solidFill>
                  <a:schemeClr val="tx1"/>
                </a:solidFill>
                <a:latin typeface="Times New Roman"/>
                <a:ea typeface="+mn-ea"/>
                <a:cs typeface="+mn-cs"/>
              </a:rPr>
              <a:t>access time, this results in poor performance. On the other hand, if an L2 SRAM (static</a:t>
            </a:r>
          </a:p>
          <a:p>
            <a:pPr lvl="0">
              <a:defRPr/>
            </a:pPr>
            <a:r>
              <a:rPr kumimoji="1" lang="en-US" sz="1200" kern="1200" baseline="0">
                <a:solidFill>
                  <a:schemeClr val="tx1"/>
                </a:solidFill>
                <a:latin typeface="Times New Roman"/>
                <a:ea typeface="+mn-ea"/>
                <a:cs typeface="+mn-cs"/>
              </a:rPr>
              <a:t>RAM) cache is used, then frequently the missing information can be quickly retrieved.</a:t>
            </a:r>
          </a:p>
          <a:p>
            <a:pPr lvl="0">
              <a:defRPr/>
            </a:pPr>
            <a:r>
              <a:rPr kumimoji="1" lang="en-US" sz="1200" kern="1200" baseline="0">
                <a:solidFill>
                  <a:schemeClr val="tx1"/>
                </a:solidFill>
                <a:latin typeface="Times New Roman"/>
                <a:ea typeface="+mn-ea"/>
                <a:cs typeface="+mn-cs"/>
              </a:rPr>
              <a:t>If the SRAM is fast enough to match the bus speed, then the data can be accessed</a:t>
            </a:r>
          </a:p>
          <a:p>
            <a:pPr lvl="0">
              <a:defRPr/>
            </a:pPr>
            <a:r>
              <a:rPr kumimoji="1" lang="en-US" sz="1200" kern="1200" baseline="0">
                <a:solidFill>
                  <a:schemeClr val="tx1"/>
                </a:solidFill>
                <a:latin typeface="Times New Roman"/>
                <a:ea typeface="+mn-ea"/>
                <a:cs typeface="+mn-cs"/>
              </a:rPr>
              <a:t>using a zero-wait state transaction, the fastest type of bus transfer.</a:t>
            </a:r>
          </a:p>
          <a:p>
            <a:pPr lvl="0">
              <a:defRPr/>
            </a:pPr>
            <a:endParaRPr kumimoji="1" lang="en-US" sz="1200" kern="1200" baseline="0">
              <a:solidFill>
                <a:schemeClr val="tx1"/>
              </a:solidFill>
              <a:latin typeface="Times New Roman"/>
              <a:ea typeface="+mn-ea"/>
              <a:cs typeface="+mn-cs"/>
            </a:endParaRPr>
          </a:p>
          <a:p>
            <a:pPr lvl="0">
              <a:defRPr/>
            </a:pPr>
            <a:r>
              <a:rPr kumimoji="1" lang="en-US" sz="1200" kern="1200" baseline="0">
                <a:solidFill>
                  <a:schemeClr val="tx1"/>
                </a:solidFill>
                <a:latin typeface="Times New Roman"/>
                <a:ea typeface="+mn-ea"/>
                <a:cs typeface="+mn-cs"/>
              </a:rPr>
              <a:t>Two features of contemporary cache design for multilevel caches are noteworthy.</a:t>
            </a:r>
          </a:p>
          <a:p>
            <a:pPr lvl="0">
              <a:defRPr/>
            </a:pPr>
            <a:r>
              <a:rPr kumimoji="1" lang="en-US" sz="1200" kern="1200" baseline="0">
                <a:solidFill>
                  <a:schemeClr val="tx1"/>
                </a:solidFill>
                <a:latin typeface="Times New Roman"/>
                <a:ea typeface="+mn-ea"/>
                <a:cs typeface="+mn-cs"/>
              </a:rPr>
              <a:t>First, for an off-chip L2 cache, many designs do not use the system bus as</a:t>
            </a:r>
          </a:p>
          <a:p>
            <a:pPr lvl="0">
              <a:defRPr/>
            </a:pPr>
            <a:r>
              <a:rPr kumimoji="1" lang="en-US" sz="1200" kern="1200" baseline="0">
                <a:solidFill>
                  <a:schemeClr val="tx1"/>
                </a:solidFill>
                <a:latin typeface="Times New Roman"/>
                <a:ea typeface="+mn-ea"/>
                <a:cs typeface="+mn-cs"/>
              </a:rPr>
              <a:t>the path for transfer between the L2 cache and the processor, but use a separate</a:t>
            </a:r>
          </a:p>
          <a:p>
            <a:pPr lvl="0">
              <a:defRPr/>
            </a:pPr>
            <a:r>
              <a:rPr kumimoji="1" lang="en-US" sz="1200" kern="1200" baseline="0">
                <a:solidFill>
                  <a:schemeClr val="tx1"/>
                </a:solidFill>
                <a:latin typeface="Times New Roman"/>
                <a:ea typeface="+mn-ea"/>
                <a:cs typeface="+mn-cs"/>
              </a:rPr>
              <a:t>data path, so as to reduce the burden on the system bus. Second, with the continued</a:t>
            </a:r>
          </a:p>
          <a:p>
            <a:pPr lvl="0">
              <a:defRPr/>
            </a:pPr>
            <a:r>
              <a:rPr kumimoji="1" lang="en-US" sz="1200" kern="1200" baseline="0">
                <a:solidFill>
                  <a:schemeClr val="tx1"/>
                </a:solidFill>
                <a:latin typeface="Times New Roman"/>
                <a:ea typeface="+mn-ea"/>
                <a:cs typeface="+mn-cs"/>
              </a:rPr>
              <a:t>shrinkage of processor components, a number of processors now incorporate the L2</a:t>
            </a:r>
          </a:p>
          <a:p>
            <a:pPr lvl="0">
              <a:defRPr/>
            </a:pPr>
            <a:r>
              <a:rPr kumimoji="1" lang="en-US" sz="1200" kern="1200" baseline="0">
                <a:solidFill>
                  <a:schemeClr val="tx1"/>
                </a:solidFill>
                <a:latin typeface="Times New Roman"/>
                <a:ea typeface="+mn-ea"/>
                <a:cs typeface="+mn-cs"/>
              </a:rPr>
              <a:t>cache on the processor chip, improving performance.</a:t>
            </a:r>
          </a:p>
          <a:p>
            <a:pPr lvl="0">
              <a:defRPr/>
            </a:pPr>
            <a:endParaRPr kumimoji="1" lang="en-US" sz="1200" kern="1200" baseline="0">
              <a:solidFill>
                <a:schemeClr val="tx1"/>
              </a:solidFill>
              <a:latin typeface="Times New Roman"/>
              <a:ea typeface="+mn-ea"/>
              <a:cs typeface="+mn-cs"/>
            </a:endParaRPr>
          </a:p>
          <a:p>
            <a:pPr lvl="0">
              <a:defRPr/>
            </a:pPr>
            <a:r>
              <a:rPr kumimoji="1" lang="en-US" sz="1200" kern="1200" baseline="0">
                <a:solidFill>
                  <a:schemeClr val="tx1"/>
                </a:solidFill>
                <a:latin typeface="Times New Roman"/>
                <a:ea typeface="+mn-ea"/>
                <a:cs typeface="+mn-cs"/>
              </a:rPr>
              <a:t>The potential savings due to the use of an L2 cache depends on the hit rates</a:t>
            </a:r>
          </a:p>
          <a:p>
            <a:pPr lvl="0">
              <a:defRPr/>
            </a:pPr>
            <a:r>
              <a:rPr kumimoji="1" lang="en-US" sz="1200" kern="1200" baseline="0">
                <a:solidFill>
                  <a:schemeClr val="tx1"/>
                </a:solidFill>
                <a:latin typeface="Times New Roman"/>
                <a:ea typeface="+mn-ea"/>
                <a:cs typeface="+mn-cs"/>
              </a:rPr>
              <a:t>in both the L1 and L2 caches. Several studies have shown that, in general, the use</a:t>
            </a:r>
          </a:p>
          <a:p>
            <a:pPr lvl="0">
              <a:defRPr/>
            </a:pPr>
            <a:r>
              <a:rPr kumimoji="1" lang="en-US" sz="1200" kern="1200" baseline="0">
                <a:solidFill>
                  <a:schemeClr val="tx1"/>
                </a:solidFill>
                <a:latin typeface="Times New Roman"/>
                <a:ea typeface="+mn-ea"/>
                <a:cs typeface="+mn-cs"/>
              </a:rPr>
              <a:t>of a second-level cache does improve performance (e.g., see [AZIM92], [NOVI93],</a:t>
            </a:r>
          </a:p>
          <a:p>
            <a:pPr lvl="0">
              <a:defRPr/>
            </a:pPr>
            <a:r>
              <a:rPr kumimoji="1" lang="en-US" sz="1200" kern="1200" baseline="0">
                <a:solidFill>
                  <a:schemeClr val="tx1"/>
                </a:solidFill>
                <a:latin typeface="Times New Roman"/>
                <a:ea typeface="+mn-ea"/>
                <a:cs typeface="+mn-cs"/>
              </a:rPr>
              <a:t>[HAND98]). However, the use of multilevel caches does complicate all of the design</a:t>
            </a:r>
          </a:p>
          <a:p>
            <a:pPr lvl="0">
              <a:defRPr/>
            </a:pPr>
            <a:r>
              <a:rPr kumimoji="1" lang="en-US" sz="1200" kern="1200" baseline="0">
                <a:solidFill>
                  <a:schemeClr val="tx1"/>
                </a:solidFill>
                <a:latin typeface="Times New Roman"/>
                <a:ea typeface="+mn-ea"/>
                <a:cs typeface="+mn-cs"/>
              </a:rPr>
              <a:t>issues related to caches, including size, replacement algorithm, and write policy; see</a:t>
            </a:r>
          </a:p>
          <a:p>
            <a:pPr lvl="0">
              <a:defRPr/>
            </a:pPr>
            <a:r>
              <a:rPr kumimoji="1" lang="en-US" sz="1200" kern="1200" baseline="0">
                <a:solidFill>
                  <a:schemeClr val="tx1"/>
                </a:solidFill>
                <a:latin typeface="Times New Roman"/>
                <a:ea typeface="+mn-ea"/>
                <a:cs typeface="+mn-cs"/>
              </a:rPr>
              <a:t>[HAND98] and [PEIR99] for discussions.</a:t>
            </a:r>
            <a:endParaRPr lang="en-US"/>
          </a:p>
        </p:txBody>
      </p:sp>
      <p:sp>
        <p:nvSpPr>
          <p:cNvPr id="4" name="Slide Number Placeholder 3"/>
          <p:cNvSpPr>
            <a:spLocks noGrp="1"/>
          </p:cNvSpPr>
          <p:nvPr>
            <p:ph type="sldNum" sz="quarter" idx="10"/>
          </p:nvPr>
        </p:nvSpPr>
        <p:spPr/>
        <p:txBody>
          <a:bodyPr/>
          <a:lstStyle/>
          <a:p>
            <a:pPr lvl="0">
              <a:defRPr/>
            </a:pPr>
            <a:fld id="{56C40E98-D33D-704E-929D-27FB84CF5632}" type="slidenum">
              <a:rPr lang="en-US"/>
              <a:pPr lvl="0">
                <a:defRPr/>
              </a:pPr>
              <a:t>32</a:t>
            </a:fld>
            <a:endParaRPr lang="en-US"/>
          </a:p>
        </p:txBody>
      </p:sp>
      <p:sp>
        <p:nvSpPr>
          <p:cNvPr id="5" name="Footer Placeholder 4"/>
          <p:cNvSpPr>
            <a:spLocks noGrp="1"/>
          </p:cNvSpPr>
          <p:nvPr>
            <p:ph type="ftr" sz="quarter" idx="11"/>
          </p:nvPr>
        </p:nvSpPr>
        <p:spPr/>
        <p:txBody>
          <a:bodyPr/>
          <a:lstStyle/>
          <a:p>
            <a:pPr lvl="0">
              <a:defRPr/>
            </a:pPr>
            <a:r>
              <a:rPr lang="en-US"/>
              <a:t>© 2016 Pearson Education, Inc., Hoboken, NJ. All rights reserved.</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TextEdit="1"/>
          </p:cNvSpPr>
          <p:nvPr>
            <p:ph type="sldImg"/>
          </p:nvPr>
        </p:nvSpPr>
        <p:spPr/>
      </p:sp>
      <p:sp>
        <p:nvSpPr>
          <p:cNvPr id="3" name="Notes Placeholder 2"/>
          <p:cNvSpPr>
            <a:spLocks noGrp="1"/>
          </p:cNvSpPr>
          <p:nvPr>
            <p:ph type="body" idx="1"/>
          </p:nvPr>
        </p:nvSpPr>
        <p:spPr/>
        <p:txBody>
          <a:bodyPr>
            <a:normAutofit fontScale="70000" lnSpcReduction="20000"/>
          </a:bodyPr>
          <a:lstStyle/>
          <a:p>
            <a:pPr lvl="0">
              <a:defRPr/>
            </a:pPr>
            <a:r>
              <a:rPr kumimoji="1" lang="en-US" sz="1200" kern="1200" baseline="0">
                <a:solidFill>
                  <a:schemeClr val="tx1"/>
                </a:solidFill>
                <a:latin typeface="Times New Roman"/>
                <a:ea typeface="+mn-ea"/>
                <a:cs typeface="+mn-cs"/>
              </a:rPr>
              <a:t>Figure 4.17 shows the results of one simulation study of two-level cache performance</a:t>
            </a:r>
          </a:p>
          <a:p>
            <a:pPr lvl="0">
              <a:defRPr/>
            </a:pPr>
            <a:r>
              <a:rPr kumimoji="1" lang="en-US" sz="1200" kern="1200" baseline="0">
                <a:solidFill>
                  <a:schemeClr val="tx1"/>
                </a:solidFill>
                <a:latin typeface="Times New Roman"/>
                <a:ea typeface="+mn-ea"/>
                <a:cs typeface="+mn-cs"/>
              </a:rPr>
              <a:t>as a function of cache size [GENU04]. The figure assumes that both</a:t>
            </a:r>
          </a:p>
          <a:p>
            <a:pPr lvl="0">
              <a:defRPr/>
            </a:pPr>
            <a:r>
              <a:rPr kumimoji="1" lang="en-US" sz="1200" kern="1200" baseline="0">
                <a:solidFill>
                  <a:schemeClr val="tx1"/>
                </a:solidFill>
                <a:latin typeface="Times New Roman"/>
                <a:ea typeface="+mn-ea"/>
                <a:cs typeface="+mn-cs"/>
              </a:rPr>
              <a:t>caches have the same line size and shows the total hit ratio. That is, a hit is counted</a:t>
            </a:r>
          </a:p>
          <a:p>
            <a:pPr lvl="0">
              <a:defRPr/>
            </a:pPr>
            <a:r>
              <a:rPr kumimoji="1" lang="en-US" sz="1200" kern="1200" baseline="0">
                <a:solidFill>
                  <a:schemeClr val="tx1"/>
                </a:solidFill>
                <a:latin typeface="Times New Roman"/>
                <a:ea typeface="+mn-ea"/>
                <a:cs typeface="+mn-cs"/>
              </a:rPr>
              <a:t>if the desired data appears in either the L1 or the L2 cache. The figure shows the</a:t>
            </a:r>
          </a:p>
          <a:p>
            <a:pPr lvl="0">
              <a:defRPr/>
            </a:pPr>
            <a:r>
              <a:rPr kumimoji="1" lang="en-US" sz="1200" kern="1200" baseline="0">
                <a:solidFill>
                  <a:schemeClr val="tx1"/>
                </a:solidFill>
                <a:latin typeface="Times New Roman"/>
                <a:ea typeface="+mn-ea"/>
                <a:cs typeface="+mn-cs"/>
              </a:rPr>
              <a:t>impact of L2 on total hits with respect to L1 size. L2 has little effect on the total</a:t>
            </a:r>
          </a:p>
          <a:p>
            <a:pPr lvl="0">
              <a:defRPr/>
            </a:pPr>
            <a:r>
              <a:rPr kumimoji="1" lang="en-US" sz="1200" kern="1200" baseline="0">
                <a:solidFill>
                  <a:schemeClr val="tx1"/>
                </a:solidFill>
                <a:latin typeface="Times New Roman"/>
                <a:ea typeface="+mn-ea"/>
                <a:cs typeface="+mn-cs"/>
              </a:rPr>
              <a:t>number of cache hits until it is at least double the L1 cache size. Note that the steepest</a:t>
            </a:r>
          </a:p>
          <a:p>
            <a:pPr lvl="0">
              <a:defRPr/>
            </a:pPr>
            <a:r>
              <a:rPr kumimoji="1" lang="en-US" sz="1200" kern="1200" baseline="0">
                <a:solidFill>
                  <a:schemeClr val="tx1"/>
                </a:solidFill>
                <a:latin typeface="Times New Roman"/>
                <a:ea typeface="+mn-ea"/>
                <a:cs typeface="+mn-cs"/>
              </a:rPr>
              <a:t>part of the slope for an L1 cache of 8 Kbytes is for an L2 cache of 16 Kbytes.</a:t>
            </a:r>
          </a:p>
          <a:p>
            <a:pPr lvl="0">
              <a:defRPr/>
            </a:pPr>
            <a:r>
              <a:rPr kumimoji="1" lang="en-US" sz="1200" kern="1200" baseline="0">
                <a:solidFill>
                  <a:schemeClr val="tx1"/>
                </a:solidFill>
                <a:latin typeface="Times New Roman"/>
                <a:ea typeface="+mn-ea"/>
                <a:cs typeface="+mn-cs"/>
              </a:rPr>
              <a:t>Again for an L1 cache of 16 Kbytes, the steepest part of the curve is for an L2 cache</a:t>
            </a:r>
          </a:p>
          <a:p>
            <a:pPr lvl="0">
              <a:defRPr/>
            </a:pPr>
            <a:r>
              <a:rPr kumimoji="1" lang="en-US" sz="1200" kern="1200" baseline="0">
                <a:solidFill>
                  <a:schemeClr val="tx1"/>
                </a:solidFill>
                <a:latin typeface="Times New Roman"/>
                <a:ea typeface="+mn-ea"/>
                <a:cs typeface="+mn-cs"/>
              </a:rPr>
              <a:t>size of 32 Kbytes. Prior to that point, the L2 cache has little, if any, impact on total</a:t>
            </a:r>
          </a:p>
          <a:p>
            <a:pPr lvl="0">
              <a:defRPr/>
            </a:pPr>
            <a:r>
              <a:rPr kumimoji="1" lang="en-US" sz="1200" kern="1200" baseline="0">
                <a:solidFill>
                  <a:schemeClr val="tx1"/>
                </a:solidFill>
                <a:latin typeface="Times New Roman"/>
                <a:ea typeface="+mn-ea"/>
                <a:cs typeface="+mn-cs"/>
              </a:rPr>
              <a:t>cache performance. The need for the L2 cache to be larger than the L1 cache to</a:t>
            </a:r>
          </a:p>
          <a:p>
            <a:pPr lvl="0">
              <a:defRPr/>
            </a:pPr>
            <a:r>
              <a:rPr kumimoji="1" lang="en-US" sz="1200" kern="1200" baseline="0">
                <a:solidFill>
                  <a:schemeClr val="tx1"/>
                </a:solidFill>
                <a:latin typeface="Times New Roman"/>
                <a:ea typeface="+mn-ea"/>
                <a:cs typeface="+mn-cs"/>
              </a:rPr>
              <a:t>affect performance makes sense. If the L2 cache has the same line size and capacity</a:t>
            </a:r>
          </a:p>
          <a:p>
            <a:pPr lvl="0">
              <a:defRPr/>
            </a:pPr>
            <a:r>
              <a:rPr kumimoji="1" lang="en-US" sz="1200" kern="1200" baseline="0">
                <a:solidFill>
                  <a:schemeClr val="tx1"/>
                </a:solidFill>
                <a:latin typeface="Times New Roman"/>
                <a:ea typeface="+mn-ea"/>
                <a:cs typeface="+mn-cs"/>
              </a:rPr>
              <a:t>as the L1 cache, its contents will more or less mirror those of the L1 cache.</a:t>
            </a:r>
          </a:p>
          <a:p>
            <a:pPr lvl="0">
              <a:defRPr/>
            </a:pPr>
            <a:endParaRPr kumimoji="1" lang="en-US" sz="1200" kern="1200" baseline="0">
              <a:solidFill>
                <a:schemeClr val="tx1"/>
              </a:solidFill>
              <a:latin typeface="Times New Roman"/>
              <a:ea typeface="+mn-ea"/>
              <a:cs typeface="+mn-cs"/>
            </a:endParaRPr>
          </a:p>
          <a:p>
            <a:pPr lvl="0">
              <a:defRPr/>
            </a:pPr>
            <a:r>
              <a:rPr kumimoji="1" lang="en-US" sz="1200" kern="1200" baseline="0">
                <a:solidFill>
                  <a:schemeClr val="tx1"/>
                </a:solidFill>
                <a:latin typeface="Times New Roman"/>
                <a:ea typeface="+mn-ea"/>
                <a:cs typeface="+mn-cs"/>
              </a:rPr>
              <a:t>With the increasing availability of on-chip area available for cache, most contemporary</a:t>
            </a:r>
          </a:p>
          <a:p>
            <a:pPr lvl="0">
              <a:defRPr/>
            </a:pPr>
            <a:r>
              <a:rPr kumimoji="1" lang="en-US" sz="1200" kern="1200" baseline="0">
                <a:solidFill>
                  <a:schemeClr val="tx1"/>
                </a:solidFill>
                <a:latin typeface="Times New Roman"/>
                <a:ea typeface="+mn-ea"/>
                <a:cs typeface="+mn-cs"/>
              </a:rPr>
              <a:t>microprocessors have moved the L2 cache onto the processor chip and</a:t>
            </a:r>
          </a:p>
          <a:p>
            <a:pPr lvl="0">
              <a:defRPr/>
            </a:pPr>
            <a:r>
              <a:rPr kumimoji="1" lang="en-US" sz="1200" kern="1200" baseline="0">
                <a:solidFill>
                  <a:schemeClr val="tx1"/>
                </a:solidFill>
                <a:latin typeface="Times New Roman"/>
                <a:ea typeface="+mn-ea"/>
                <a:cs typeface="+mn-cs"/>
              </a:rPr>
              <a:t>added an L3 cache. Originally, the L3 cache was accessible over the external bus.</a:t>
            </a:r>
          </a:p>
          <a:p>
            <a:pPr lvl="0">
              <a:defRPr/>
            </a:pPr>
            <a:r>
              <a:rPr kumimoji="1" lang="en-US" sz="1200" kern="1200" baseline="0">
                <a:solidFill>
                  <a:schemeClr val="tx1"/>
                </a:solidFill>
                <a:latin typeface="Times New Roman"/>
                <a:ea typeface="+mn-ea"/>
                <a:cs typeface="+mn-cs"/>
              </a:rPr>
              <a:t>More recently, most microprocessors have incorporated an on-chip L3 cache. In</a:t>
            </a:r>
          </a:p>
          <a:p>
            <a:pPr lvl="0">
              <a:defRPr/>
            </a:pPr>
            <a:r>
              <a:rPr kumimoji="1" lang="en-US" sz="1200" kern="1200" baseline="0">
                <a:solidFill>
                  <a:schemeClr val="tx1"/>
                </a:solidFill>
                <a:latin typeface="Times New Roman"/>
                <a:ea typeface="+mn-ea"/>
                <a:cs typeface="+mn-cs"/>
              </a:rPr>
              <a:t>either case, there appears to be a performance advantage to adding the third level</a:t>
            </a:r>
          </a:p>
          <a:p>
            <a:pPr lvl="0">
              <a:defRPr/>
            </a:pPr>
            <a:r>
              <a:rPr kumimoji="1" lang="en-US" sz="1200" kern="1200" baseline="0">
                <a:solidFill>
                  <a:schemeClr val="tx1"/>
                </a:solidFill>
                <a:latin typeface="Times New Roman"/>
                <a:ea typeface="+mn-ea"/>
                <a:cs typeface="+mn-cs"/>
              </a:rPr>
              <a:t>(e.g., see [GHAI98]). Further, large systems, such as the IBM mainframe zEnterprise</a:t>
            </a:r>
          </a:p>
          <a:p>
            <a:pPr lvl="0">
              <a:defRPr/>
            </a:pPr>
            <a:r>
              <a:rPr kumimoji="1" lang="en-US" sz="1200" kern="1200" baseline="0">
                <a:solidFill>
                  <a:schemeClr val="tx1"/>
                </a:solidFill>
                <a:latin typeface="Times New Roman"/>
                <a:ea typeface="+mn-ea"/>
                <a:cs typeface="+mn-cs"/>
              </a:rPr>
              <a:t>systems, now incorporate 3 on-chip cache levels and a fourth level of cache</a:t>
            </a:r>
          </a:p>
          <a:p>
            <a:pPr lvl="0">
              <a:defRPr/>
            </a:pPr>
            <a:r>
              <a:rPr kumimoji="1" lang="en-US" sz="1200" kern="1200" baseline="0">
                <a:solidFill>
                  <a:schemeClr val="tx1"/>
                </a:solidFill>
                <a:latin typeface="Times New Roman"/>
                <a:ea typeface="+mn-ea"/>
                <a:cs typeface="+mn-cs"/>
              </a:rPr>
              <a:t>shared across multiple chips [CURR11].</a:t>
            </a:r>
            <a:endParaRPr lang="en-US"/>
          </a:p>
        </p:txBody>
      </p:sp>
      <p:sp>
        <p:nvSpPr>
          <p:cNvPr id="4" name="Slide Number Placeholder 3"/>
          <p:cNvSpPr>
            <a:spLocks noGrp="1"/>
          </p:cNvSpPr>
          <p:nvPr>
            <p:ph type="sldNum" sz="quarter" idx="10"/>
          </p:nvPr>
        </p:nvSpPr>
        <p:spPr/>
        <p:txBody>
          <a:bodyPr/>
          <a:lstStyle/>
          <a:p>
            <a:pPr lvl="0">
              <a:defRPr/>
            </a:pPr>
            <a:fld id="{56C40E98-D33D-704E-929D-27FB84CF5632}" type="slidenum">
              <a:rPr lang="en-US"/>
              <a:pPr lvl="0">
                <a:defRPr/>
              </a:pPr>
              <a:t>33</a:t>
            </a:fld>
            <a:endParaRPr lang="en-US"/>
          </a:p>
        </p:txBody>
      </p:sp>
      <p:sp>
        <p:nvSpPr>
          <p:cNvPr id="5" name="Footer Placeholder 4"/>
          <p:cNvSpPr>
            <a:spLocks noGrp="1"/>
          </p:cNvSpPr>
          <p:nvPr>
            <p:ph type="ftr" sz="quarter" idx="11"/>
          </p:nvPr>
        </p:nvSpPr>
        <p:spPr/>
        <p:txBody>
          <a:bodyPr/>
          <a:lstStyle/>
          <a:p>
            <a:pPr lvl="0">
              <a:defRPr/>
            </a:pPr>
            <a:r>
              <a:rPr lang="en-US"/>
              <a:t>© 2016 Pearson Education, Inc., Hoboken, NJ. All rights reserved.</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TextEdit="1"/>
          </p:cNvSpPr>
          <p:nvPr>
            <p:ph type="sldImg"/>
          </p:nvPr>
        </p:nvSpPr>
        <p:spPr/>
      </p:sp>
      <p:sp>
        <p:nvSpPr>
          <p:cNvPr id="3" name="Notes Placeholder 2"/>
          <p:cNvSpPr>
            <a:spLocks noGrp="1"/>
          </p:cNvSpPr>
          <p:nvPr>
            <p:ph type="body" idx="1"/>
          </p:nvPr>
        </p:nvSpPr>
        <p:spPr/>
        <p:txBody>
          <a:bodyPr>
            <a:normAutofit fontScale="40000" lnSpcReduction="20000"/>
          </a:bodyPr>
          <a:lstStyle/>
          <a:p>
            <a:pPr lvl="0">
              <a:defRPr/>
            </a:pPr>
            <a:r>
              <a:rPr kumimoji="1" lang="en-US" sz="1200" kern="1200" baseline="0">
                <a:solidFill>
                  <a:schemeClr val="tx1"/>
                </a:solidFill>
                <a:latin typeface="Times New Roman"/>
                <a:ea typeface="+mn-ea"/>
                <a:cs typeface="+mn-cs"/>
              </a:rPr>
              <a:t>When the on-chip cache first made an appearance,</a:t>
            </a:r>
          </a:p>
          <a:p>
            <a:pPr lvl="0">
              <a:defRPr/>
            </a:pPr>
            <a:r>
              <a:rPr kumimoji="1" lang="en-US" sz="1200" kern="1200" baseline="0">
                <a:solidFill>
                  <a:schemeClr val="tx1"/>
                </a:solidFill>
                <a:latin typeface="Times New Roman"/>
                <a:ea typeface="+mn-ea"/>
                <a:cs typeface="+mn-cs"/>
              </a:rPr>
              <a:t>many of the designs consisted of a single cache used to store references to both data</a:t>
            </a:r>
          </a:p>
          <a:p>
            <a:pPr lvl="0">
              <a:defRPr/>
            </a:pPr>
            <a:r>
              <a:rPr kumimoji="1" lang="en-US" sz="1200" kern="1200" baseline="0">
                <a:solidFill>
                  <a:schemeClr val="tx1"/>
                </a:solidFill>
                <a:latin typeface="Times New Roman"/>
                <a:ea typeface="+mn-ea"/>
                <a:cs typeface="+mn-cs"/>
              </a:rPr>
              <a:t>and instructions. More recently, it has become common to split the cache into two:</a:t>
            </a:r>
          </a:p>
          <a:p>
            <a:pPr lvl="0">
              <a:defRPr/>
            </a:pPr>
            <a:r>
              <a:rPr kumimoji="1" lang="en-US" sz="1200" kern="1200" baseline="0">
                <a:solidFill>
                  <a:schemeClr val="tx1"/>
                </a:solidFill>
                <a:latin typeface="Times New Roman"/>
                <a:ea typeface="+mn-ea"/>
                <a:cs typeface="+mn-cs"/>
              </a:rPr>
              <a:t>one dedicated to instructions and one dedicated to data. These two caches both exist</a:t>
            </a:r>
          </a:p>
          <a:p>
            <a:pPr lvl="0">
              <a:defRPr/>
            </a:pPr>
            <a:r>
              <a:rPr kumimoji="1" lang="en-US" sz="1200" kern="1200" baseline="0">
                <a:solidFill>
                  <a:schemeClr val="tx1"/>
                </a:solidFill>
                <a:latin typeface="Times New Roman"/>
                <a:ea typeface="+mn-ea"/>
                <a:cs typeface="+mn-cs"/>
              </a:rPr>
              <a:t>at the same level, typically as two L1 caches. When the processor attempts to fetch an</a:t>
            </a:r>
          </a:p>
          <a:p>
            <a:pPr lvl="0">
              <a:defRPr/>
            </a:pPr>
            <a:r>
              <a:rPr kumimoji="1" lang="en-US" sz="1200" kern="1200" baseline="0">
                <a:solidFill>
                  <a:schemeClr val="tx1"/>
                </a:solidFill>
                <a:latin typeface="Times New Roman"/>
                <a:ea typeface="+mn-ea"/>
                <a:cs typeface="+mn-cs"/>
              </a:rPr>
              <a:t>instruction from main memory, it first consults the instruction L1 cache, and when the</a:t>
            </a:r>
          </a:p>
          <a:p>
            <a:pPr lvl="0">
              <a:defRPr/>
            </a:pPr>
            <a:r>
              <a:rPr kumimoji="1" lang="en-US" sz="1200" kern="1200" baseline="0">
                <a:solidFill>
                  <a:schemeClr val="tx1"/>
                </a:solidFill>
                <a:latin typeface="Times New Roman"/>
                <a:ea typeface="+mn-ea"/>
                <a:cs typeface="+mn-cs"/>
              </a:rPr>
              <a:t>processor attempts to fetch data from main memory, it first consults the data L1 cache.</a:t>
            </a:r>
          </a:p>
          <a:p>
            <a:pPr lvl="0">
              <a:defRPr/>
            </a:pPr>
            <a:endParaRPr kumimoji="1" lang="en-US" sz="1200" kern="1200" baseline="0">
              <a:solidFill>
                <a:schemeClr val="tx1"/>
              </a:solidFill>
              <a:latin typeface="Times New Roman"/>
              <a:ea typeface="+mn-ea"/>
              <a:cs typeface="+mn-cs"/>
            </a:endParaRPr>
          </a:p>
          <a:p>
            <a:pPr lvl="0">
              <a:defRPr/>
            </a:pPr>
            <a:r>
              <a:rPr kumimoji="1" lang="en-US" sz="1200" kern="1200" baseline="0">
                <a:solidFill>
                  <a:schemeClr val="tx1"/>
                </a:solidFill>
                <a:latin typeface="Times New Roman"/>
                <a:ea typeface="+mn-ea"/>
                <a:cs typeface="+mn-cs"/>
              </a:rPr>
              <a:t>There are two potential advantages of a unified cache:</a:t>
            </a:r>
          </a:p>
          <a:p>
            <a:pPr lvl="0">
              <a:defRPr/>
            </a:pPr>
            <a:endParaRPr kumimoji="1" lang="en-US" sz="1200" kern="1200" baseline="0">
              <a:solidFill>
                <a:schemeClr val="tx1"/>
              </a:solidFill>
              <a:latin typeface="Times New Roman"/>
              <a:ea typeface="+mn-ea"/>
              <a:cs typeface="+mn-cs"/>
            </a:endParaRPr>
          </a:p>
          <a:p>
            <a:pPr lvl="0">
              <a:defRPr/>
            </a:pPr>
            <a:r>
              <a:rPr kumimoji="1" lang="en-US" sz="1200" kern="1200" baseline="0">
                <a:solidFill>
                  <a:schemeClr val="tx1"/>
                </a:solidFill>
                <a:latin typeface="Times New Roman"/>
                <a:ea typeface="+mn-ea"/>
                <a:cs typeface="+mn-cs"/>
              </a:rPr>
              <a:t>• For a given cache size, a unified cache has a higher hit rate than split caches</a:t>
            </a:r>
          </a:p>
          <a:p>
            <a:pPr lvl="0">
              <a:defRPr/>
            </a:pPr>
            <a:r>
              <a:rPr kumimoji="1" lang="en-US" sz="1200" kern="1200" baseline="0">
                <a:solidFill>
                  <a:schemeClr val="tx1"/>
                </a:solidFill>
                <a:latin typeface="Times New Roman"/>
                <a:ea typeface="+mn-ea"/>
                <a:cs typeface="+mn-cs"/>
              </a:rPr>
              <a:t>because it balances the load between instruction and data fetches automatically.</a:t>
            </a:r>
          </a:p>
          <a:p>
            <a:pPr lvl="0">
              <a:defRPr/>
            </a:pPr>
            <a:r>
              <a:rPr kumimoji="1" lang="en-US" sz="1200" kern="1200" baseline="0">
                <a:solidFill>
                  <a:schemeClr val="tx1"/>
                </a:solidFill>
                <a:latin typeface="Times New Roman"/>
                <a:ea typeface="+mn-ea"/>
                <a:cs typeface="+mn-cs"/>
              </a:rPr>
              <a:t>That is, if an execution pattern involves many more instruction fetches</a:t>
            </a:r>
          </a:p>
          <a:p>
            <a:pPr lvl="0">
              <a:defRPr/>
            </a:pPr>
            <a:r>
              <a:rPr kumimoji="1" lang="en-US" sz="1200" kern="1200" baseline="0">
                <a:solidFill>
                  <a:schemeClr val="tx1"/>
                </a:solidFill>
                <a:latin typeface="Times New Roman"/>
                <a:ea typeface="+mn-ea"/>
                <a:cs typeface="+mn-cs"/>
              </a:rPr>
              <a:t>than data fetches, then the cache will tend to fill up with instructions, and if an</a:t>
            </a:r>
          </a:p>
          <a:p>
            <a:pPr lvl="0">
              <a:defRPr/>
            </a:pPr>
            <a:r>
              <a:rPr kumimoji="1" lang="en-US" sz="1200" kern="1200" baseline="0">
                <a:solidFill>
                  <a:schemeClr val="tx1"/>
                </a:solidFill>
                <a:latin typeface="Times New Roman"/>
                <a:ea typeface="+mn-ea"/>
                <a:cs typeface="+mn-cs"/>
              </a:rPr>
              <a:t>execution pattern involves relatively more data fetches, the opposite will occur.</a:t>
            </a:r>
          </a:p>
          <a:p>
            <a:pPr lvl="0">
              <a:defRPr/>
            </a:pPr>
            <a:endParaRPr kumimoji="1" lang="en-US" sz="1200" kern="1200" baseline="0">
              <a:solidFill>
                <a:schemeClr val="tx1"/>
              </a:solidFill>
              <a:latin typeface="Times New Roman"/>
              <a:ea typeface="+mn-ea"/>
              <a:cs typeface="+mn-cs"/>
            </a:endParaRPr>
          </a:p>
          <a:p>
            <a:pPr lvl="0">
              <a:defRPr/>
            </a:pPr>
            <a:r>
              <a:rPr kumimoji="1" lang="en-US" sz="1200" kern="1200" baseline="0">
                <a:solidFill>
                  <a:schemeClr val="tx1"/>
                </a:solidFill>
                <a:latin typeface="Times New Roman"/>
                <a:ea typeface="+mn-ea"/>
                <a:cs typeface="+mn-cs"/>
              </a:rPr>
              <a:t>• Only one cache needs to be designed and implemented.</a:t>
            </a:r>
          </a:p>
          <a:p>
            <a:pPr lvl="0">
              <a:defRPr/>
            </a:pPr>
            <a:endParaRPr kumimoji="1" lang="en-US" sz="1200" kern="1200" baseline="0">
              <a:solidFill>
                <a:schemeClr val="tx1"/>
              </a:solidFill>
              <a:latin typeface="Times New Roman"/>
              <a:ea typeface="+mn-ea"/>
              <a:cs typeface="+mn-cs"/>
            </a:endParaRPr>
          </a:p>
          <a:p>
            <a:pPr lvl="0">
              <a:defRPr/>
            </a:pPr>
            <a:r>
              <a:rPr kumimoji="1" lang="en-US" sz="1200" kern="1200" baseline="0">
                <a:solidFill>
                  <a:schemeClr val="tx1"/>
                </a:solidFill>
                <a:latin typeface="Times New Roman"/>
                <a:ea typeface="+mn-ea"/>
                <a:cs typeface="+mn-cs"/>
              </a:rPr>
              <a:t>The trend is toward split caches at the L1 and unified caches for higher levels,</a:t>
            </a:r>
          </a:p>
          <a:p>
            <a:pPr lvl="0">
              <a:defRPr/>
            </a:pPr>
            <a:r>
              <a:rPr kumimoji="1" lang="en-US" sz="1200" kern="1200" baseline="0">
                <a:solidFill>
                  <a:schemeClr val="tx1"/>
                </a:solidFill>
                <a:latin typeface="Times New Roman"/>
                <a:ea typeface="+mn-ea"/>
                <a:cs typeface="+mn-cs"/>
              </a:rPr>
              <a:t>particularly for superscalar machines, which emphasize parallel instruction execution</a:t>
            </a:r>
          </a:p>
          <a:p>
            <a:pPr lvl="0">
              <a:defRPr/>
            </a:pPr>
            <a:r>
              <a:rPr kumimoji="1" lang="en-US" sz="1200" kern="1200" baseline="0">
                <a:solidFill>
                  <a:schemeClr val="tx1"/>
                </a:solidFill>
                <a:latin typeface="Times New Roman"/>
                <a:ea typeface="+mn-ea"/>
                <a:cs typeface="+mn-cs"/>
              </a:rPr>
              <a:t>and the prefetching of predicted future instructions. The key advantage of the</a:t>
            </a:r>
          </a:p>
          <a:p>
            <a:pPr lvl="0">
              <a:defRPr/>
            </a:pPr>
            <a:r>
              <a:rPr kumimoji="1" lang="en-US" sz="1200" kern="1200" baseline="0">
                <a:solidFill>
                  <a:schemeClr val="tx1"/>
                </a:solidFill>
                <a:latin typeface="Times New Roman"/>
                <a:ea typeface="+mn-ea"/>
                <a:cs typeface="+mn-cs"/>
              </a:rPr>
              <a:t>split cache design is that it eliminates contention for the cache between the instruction</a:t>
            </a:r>
          </a:p>
          <a:p>
            <a:pPr lvl="0">
              <a:defRPr/>
            </a:pPr>
            <a:r>
              <a:rPr kumimoji="1" lang="en-US" sz="1200" kern="1200" baseline="0">
                <a:solidFill>
                  <a:schemeClr val="tx1"/>
                </a:solidFill>
                <a:latin typeface="Times New Roman"/>
                <a:ea typeface="+mn-ea"/>
                <a:cs typeface="+mn-cs"/>
              </a:rPr>
              <a:t>fetch/decode unit and the execution unit. This is important in any design that</a:t>
            </a:r>
          </a:p>
          <a:p>
            <a:pPr lvl="0">
              <a:defRPr/>
            </a:pPr>
            <a:r>
              <a:rPr kumimoji="1" lang="en-US" sz="1200" kern="1200" baseline="0">
                <a:solidFill>
                  <a:schemeClr val="tx1"/>
                </a:solidFill>
                <a:latin typeface="Times New Roman"/>
                <a:ea typeface="+mn-ea"/>
                <a:cs typeface="+mn-cs"/>
              </a:rPr>
              <a:t>relies on the pipelining of instructions. Typically, the processor will fetch instructions</a:t>
            </a:r>
          </a:p>
          <a:p>
            <a:pPr lvl="0">
              <a:defRPr/>
            </a:pPr>
            <a:r>
              <a:rPr kumimoji="1" lang="en-US" sz="1200" kern="1200" baseline="0">
                <a:solidFill>
                  <a:schemeClr val="tx1"/>
                </a:solidFill>
                <a:latin typeface="Times New Roman"/>
                <a:ea typeface="+mn-ea"/>
                <a:cs typeface="+mn-cs"/>
              </a:rPr>
              <a:t>ahead of time and fill a buffer, or pipeline, with instructions to be executed. Suppose</a:t>
            </a:r>
          </a:p>
          <a:p>
            <a:pPr lvl="0">
              <a:defRPr/>
            </a:pPr>
            <a:r>
              <a:rPr kumimoji="1" lang="en-US" sz="1200" kern="1200" baseline="0">
                <a:solidFill>
                  <a:schemeClr val="tx1"/>
                </a:solidFill>
                <a:latin typeface="Times New Roman"/>
                <a:ea typeface="+mn-ea"/>
                <a:cs typeface="+mn-cs"/>
              </a:rPr>
              <a:t>now that we have a unified instruction/data cache. When the execution unit performs</a:t>
            </a:r>
          </a:p>
          <a:p>
            <a:pPr lvl="0">
              <a:defRPr/>
            </a:pPr>
            <a:r>
              <a:rPr kumimoji="1" lang="en-US" sz="1200" kern="1200" baseline="0">
                <a:solidFill>
                  <a:schemeClr val="tx1"/>
                </a:solidFill>
                <a:latin typeface="Times New Roman"/>
                <a:ea typeface="+mn-ea"/>
                <a:cs typeface="+mn-cs"/>
              </a:rPr>
              <a:t>a memory access to load and store data, the request is submitted to the unified cache.</a:t>
            </a:r>
          </a:p>
          <a:p>
            <a:pPr lvl="0">
              <a:defRPr/>
            </a:pPr>
            <a:r>
              <a:rPr kumimoji="1" lang="en-US" sz="1200" kern="1200" baseline="0">
                <a:solidFill>
                  <a:schemeClr val="tx1"/>
                </a:solidFill>
                <a:latin typeface="Times New Roman"/>
                <a:ea typeface="+mn-ea"/>
                <a:cs typeface="+mn-cs"/>
              </a:rPr>
              <a:t>If, at the same time, the instruction prefetcher issues a read request to the cache for</a:t>
            </a:r>
          </a:p>
          <a:p>
            <a:pPr lvl="0">
              <a:defRPr/>
            </a:pPr>
            <a:r>
              <a:rPr kumimoji="1" lang="en-US" sz="1200" kern="1200" baseline="0">
                <a:solidFill>
                  <a:schemeClr val="tx1"/>
                </a:solidFill>
                <a:latin typeface="Times New Roman"/>
                <a:ea typeface="+mn-ea"/>
                <a:cs typeface="+mn-cs"/>
              </a:rPr>
              <a:t>an instruction, that request will be temporarily blocked so that the cache can service</a:t>
            </a:r>
          </a:p>
          <a:p>
            <a:pPr lvl="0">
              <a:defRPr/>
            </a:pPr>
            <a:r>
              <a:rPr kumimoji="1" lang="en-US" sz="1200" kern="1200" baseline="0">
                <a:solidFill>
                  <a:schemeClr val="tx1"/>
                </a:solidFill>
                <a:latin typeface="Times New Roman"/>
                <a:ea typeface="+mn-ea"/>
                <a:cs typeface="+mn-cs"/>
              </a:rPr>
              <a:t>the execution unit first, enabling it to complete the currently executing instruction.</a:t>
            </a:r>
          </a:p>
          <a:p>
            <a:pPr lvl="0">
              <a:defRPr/>
            </a:pPr>
            <a:r>
              <a:rPr kumimoji="1" lang="en-US" sz="1200" kern="1200" baseline="0">
                <a:solidFill>
                  <a:schemeClr val="tx1"/>
                </a:solidFill>
                <a:latin typeface="Times New Roman"/>
                <a:ea typeface="+mn-ea"/>
                <a:cs typeface="+mn-cs"/>
              </a:rPr>
              <a:t>This cache contention can degrade performance by interfering with efficient use of</a:t>
            </a:r>
          </a:p>
          <a:p>
            <a:pPr lvl="0">
              <a:defRPr/>
            </a:pPr>
            <a:r>
              <a:rPr kumimoji="1" lang="en-US" sz="1200" kern="1200" baseline="0">
                <a:solidFill>
                  <a:schemeClr val="tx1"/>
                </a:solidFill>
                <a:latin typeface="Times New Roman"/>
                <a:ea typeface="+mn-ea"/>
                <a:cs typeface="+mn-cs"/>
              </a:rPr>
              <a:t>the instruction pipeline. The split cache structure overcomes this difficulty.</a:t>
            </a:r>
            <a:endParaRPr lang="en-US"/>
          </a:p>
        </p:txBody>
      </p:sp>
      <p:sp>
        <p:nvSpPr>
          <p:cNvPr id="4" name="Slide Number Placeholder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56C40E98-D33D-704E-929D-27FB84CF5632}" type="slidenum">
              <a:rPr kumimoji="0" lang="en-US" sz="1200" b="0" i="0" u="none" strike="noStrike" kern="1200" cap="none" spc="0" normalizeH="0" baseline="0" noProof="0">
                <a:ln>
                  <a:noFill/>
                </a:ln>
                <a:solidFill>
                  <a:srgbClr val="000000"/>
                </a:solidFill>
                <a:effectLst/>
                <a:uLnTx/>
                <a:uFillTx/>
                <a:latin typeface="Times New Roman"/>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34</a:t>
            </a:fld>
            <a:endParaRPr kumimoji="0" lang="en-US" sz="1200" b="0" i="0" u="none" strike="noStrike" kern="1200" cap="none" spc="0" normalizeH="0" baseline="0" noProof="0">
              <a:ln>
                <a:noFill/>
              </a:ln>
              <a:solidFill>
                <a:srgbClr val="000000"/>
              </a:solidFill>
              <a:effectLst/>
              <a:uLnTx/>
              <a:uFillTx/>
              <a:latin typeface="Times New Roman"/>
              <a:ea typeface="+mn-ea"/>
              <a:cs typeface="+mn-cs"/>
            </a:endParaRPr>
          </a:p>
        </p:txBody>
      </p:sp>
      <p:sp>
        <p:nvSpPr>
          <p:cNvPr id="5" name="Footer Placeholder 4"/>
          <p:cNvSpPr>
            <a:spLocks noGrp="1"/>
          </p:cNvSpPr>
          <p:nvPr>
            <p:ph type="ftr" sz="quarter" idx="11"/>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Times New Roman"/>
                <a:ea typeface="+mn-ea"/>
                <a:cs typeface="+mn-cs"/>
              </a:rPr>
              <a:t>© 2016 Pearson Education, Inc., Hoboken, NJ. All rights reserved.</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TextEdit="1"/>
          </p:cNvSpPr>
          <p:nvPr>
            <p:ph type="sldImg"/>
          </p:nvPr>
        </p:nvSpPr>
        <p:spPr/>
      </p:sp>
      <p:sp>
        <p:nvSpPr>
          <p:cNvPr id="3" name="Notes Placeholder 2"/>
          <p:cNvSpPr>
            <a:spLocks noGrp="1"/>
          </p:cNvSpPr>
          <p:nvPr>
            <p:ph type="body" idx="1"/>
          </p:nvPr>
        </p:nvSpPr>
        <p:spPr/>
        <p:txBody>
          <a:bodyPr>
            <a:normAutofit fontScale="40000" lnSpcReduction="20000"/>
          </a:bodyPr>
          <a:lstStyle/>
          <a:p>
            <a:pPr lvl="0">
              <a:defRPr/>
            </a:pPr>
            <a:r>
              <a:rPr kumimoji="1" lang="en-US" sz="1200" kern="1200" baseline="0">
                <a:solidFill>
                  <a:schemeClr val="tx1"/>
                </a:solidFill>
                <a:latin typeface="Times New Roman"/>
                <a:ea typeface="+mn-ea"/>
                <a:cs typeface="+mn-cs"/>
              </a:rPr>
              <a:t>When the on-chip cache first made an appearance,</a:t>
            </a:r>
          </a:p>
          <a:p>
            <a:pPr lvl="0">
              <a:defRPr/>
            </a:pPr>
            <a:r>
              <a:rPr kumimoji="1" lang="en-US" sz="1200" kern="1200" baseline="0">
                <a:solidFill>
                  <a:schemeClr val="tx1"/>
                </a:solidFill>
                <a:latin typeface="Times New Roman"/>
                <a:ea typeface="+mn-ea"/>
                <a:cs typeface="+mn-cs"/>
              </a:rPr>
              <a:t>many of the designs consisted of a single cache used to store references to both data</a:t>
            </a:r>
          </a:p>
          <a:p>
            <a:pPr lvl="0">
              <a:defRPr/>
            </a:pPr>
            <a:r>
              <a:rPr kumimoji="1" lang="en-US" sz="1200" kern="1200" baseline="0">
                <a:solidFill>
                  <a:schemeClr val="tx1"/>
                </a:solidFill>
                <a:latin typeface="Times New Roman"/>
                <a:ea typeface="+mn-ea"/>
                <a:cs typeface="+mn-cs"/>
              </a:rPr>
              <a:t>and instructions. More recently, it has become common to split the cache into two:</a:t>
            </a:r>
          </a:p>
          <a:p>
            <a:pPr lvl="0">
              <a:defRPr/>
            </a:pPr>
            <a:r>
              <a:rPr kumimoji="1" lang="en-US" sz="1200" kern="1200" baseline="0">
                <a:solidFill>
                  <a:schemeClr val="tx1"/>
                </a:solidFill>
                <a:latin typeface="Times New Roman"/>
                <a:ea typeface="+mn-ea"/>
                <a:cs typeface="+mn-cs"/>
              </a:rPr>
              <a:t>one dedicated to instructions and one dedicated to data. These two caches both exist</a:t>
            </a:r>
          </a:p>
          <a:p>
            <a:pPr lvl="0">
              <a:defRPr/>
            </a:pPr>
            <a:r>
              <a:rPr kumimoji="1" lang="en-US" sz="1200" kern="1200" baseline="0">
                <a:solidFill>
                  <a:schemeClr val="tx1"/>
                </a:solidFill>
                <a:latin typeface="Times New Roman"/>
                <a:ea typeface="+mn-ea"/>
                <a:cs typeface="+mn-cs"/>
              </a:rPr>
              <a:t>at the same level, typically as two L1 caches. When the processor attempts to fetch an</a:t>
            </a:r>
          </a:p>
          <a:p>
            <a:pPr lvl="0">
              <a:defRPr/>
            </a:pPr>
            <a:r>
              <a:rPr kumimoji="1" lang="en-US" sz="1200" kern="1200" baseline="0">
                <a:solidFill>
                  <a:schemeClr val="tx1"/>
                </a:solidFill>
                <a:latin typeface="Times New Roman"/>
                <a:ea typeface="+mn-ea"/>
                <a:cs typeface="+mn-cs"/>
              </a:rPr>
              <a:t>instruction from main memory, it first consults the instruction L1 cache, and when the</a:t>
            </a:r>
          </a:p>
          <a:p>
            <a:pPr lvl="0">
              <a:defRPr/>
            </a:pPr>
            <a:r>
              <a:rPr kumimoji="1" lang="en-US" sz="1200" kern="1200" baseline="0">
                <a:solidFill>
                  <a:schemeClr val="tx1"/>
                </a:solidFill>
                <a:latin typeface="Times New Roman"/>
                <a:ea typeface="+mn-ea"/>
                <a:cs typeface="+mn-cs"/>
              </a:rPr>
              <a:t>processor attempts to fetch data from main memory, it first consults the data L1 cache.</a:t>
            </a:r>
          </a:p>
          <a:p>
            <a:pPr lvl="0">
              <a:defRPr/>
            </a:pPr>
            <a:endParaRPr kumimoji="1" lang="en-US" sz="1200" kern="1200" baseline="0">
              <a:solidFill>
                <a:schemeClr val="tx1"/>
              </a:solidFill>
              <a:latin typeface="Times New Roman"/>
              <a:ea typeface="+mn-ea"/>
              <a:cs typeface="+mn-cs"/>
            </a:endParaRPr>
          </a:p>
          <a:p>
            <a:pPr lvl="0">
              <a:defRPr/>
            </a:pPr>
            <a:r>
              <a:rPr kumimoji="1" lang="en-US" sz="1200" kern="1200" baseline="0">
                <a:solidFill>
                  <a:schemeClr val="tx1"/>
                </a:solidFill>
                <a:latin typeface="Times New Roman"/>
                <a:ea typeface="+mn-ea"/>
                <a:cs typeface="+mn-cs"/>
              </a:rPr>
              <a:t>There are two potential advantages of a unified cache:</a:t>
            </a:r>
          </a:p>
          <a:p>
            <a:pPr lvl="0">
              <a:defRPr/>
            </a:pPr>
            <a:endParaRPr kumimoji="1" lang="en-US" sz="1200" kern="1200" baseline="0">
              <a:solidFill>
                <a:schemeClr val="tx1"/>
              </a:solidFill>
              <a:latin typeface="Times New Roman"/>
              <a:ea typeface="+mn-ea"/>
              <a:cs typeface="+mn-cs"/>
            </a:endParaRPr>
          </a:p>
          <a:p>
            <a:pPr lvl="0">
              <a:defRPr/>
            </a:pPr>
            <a:r>
              <a:rPr kumimoji="1" lang="en-US" sz="1200" kern="1200" baseline="0">
                <a:solidFill>
                  <a:schemeClr val="tx1"/>
                </a:solidFill>
                <a:latin typeface="Times New Roman"/>
                <a:ea typeface="+mn-ea"/>
                <a:cs typeface="+mn-cs"/>
              </a:rPr>
              <a:t>• For a given cache size, a unified cache has a higher hit rate than split caches</a:t>
            </a:r>
          </a:p>
          <a:p>
            <a:pPr lvl="0">
              <a:defRPr/>
            </a:pPr>
            <a:r>
              <a:rPr kumimoji="1" lang="en-US" sz="1200" kern="1200" baseline="0">
                <a:solidFill>
                  <a:schemeClr val="tx1"/>
                </a:solidFill>
                <a:latin typeface="Times New Roman"/>
                <a:ea typeface="+mn-ea"/>
                <a:cs typeface="+mn-cs"/>
              </a:rPr>
              <a:t>because it balances the load between instruction and data fetches automatically.</a:t>
            </a:r>
          </a:p>
          <a:p>
            <a:pPr lvl="0">
              <a:defRPr/>
            </a:pPr>
            <a:r>
              <a:rPr kumimoji="1" lang="en-US" sz="1200" kern="1200" baseline="0">
                <a:solidFill>
                  <a:schemeClr val="tx1"/>
                </a:solidFill>
                <a:latin typeface="Times New Roman"/>
                <a:ea typeface="+mn-ea"/>
                <a:cs typeface="+mn-cs"/>
              </a:rPr>
              <a:t>That is, if an execution pattern involves many more instruction fetches</a:t>
            </a:r>
          </a:p>
          <a:p>
            <a:pPr lvl="0">
              <a:defRPr/>
            </a:pPr>
            <a:r>
              <a:rPr kumimoji="1" lang="en-US" sz="1200" kern="1200" baseline="0">
                <a:solidFill>
                  <a:schemeClr val="tx1"/>
                </a:solidFill>
                <a:latin typeface="Times New Roman"/>
                <a:ea typeface="+mn-ea"/>
                <a:cs typeface="+mn-cs"/>
              </a:rPr>
              <a:t>than data fetches, then the cache will tend to fill up with instructions, and if an</a:t>
            </a:r>
          </a:p>
          <a:p>
            <a:pPr lvl="0">
              <a:defRPr/>
            </a:pPr>
            <a:r>
              <a:rPr kumimoji="1" lang="en-US" sz="1200" kern="1200" baseline="0">
                <a:solidFill>
                  <a:schemeClr val="tx1"/>
                </a:solidFill>
                <a:latin typeface="Times New Roman"/>
                <a:ea typeface="+mn-ea"/>
                <a:cs typeface="+mn-cs"/>
              </a:rPr>
              <a:t>execution pattern involves relatively more data fetches, the opposite will occur.</a:t>
            </a:r>
          </a:p>
          <a:p>
            <a:pPr lvl="0">
              <a:defRPr/>
            </a:pPr>
            <a:endParaRPr kumimoji="1" lang="en-US" sz="1200" kern="1200" baseline="0">
              <a:solidFill>
                <a:schemeClr val="tx1"/>
              </a:solidFill>
              <a:latin typeface="Times New Roman"/>
              <a:ea typeface="+mn-ea"/>
              <a:cs typeface="+mn-cs"/>
            </a:endParaRPr>
          </a:p>
          <a:p>
            <a:pPr lvl="0">
              <a:defRPr/>
            </a:pPr>
            <a:r>
              <a:rPr kumimoji="1" lang="en-US" sz="1200" kern="1200" baseline="0">
                <a:solidFill>
                  <a:schemeClr val="tx1"/>
                </a:solidFill>
                <a:latin typeface="Times New Roman"/>
                <a:ea typeface="+mn-ea"/>
                <a:cs typeface="+mn-cs"/>
              </a:rPr>
              <a:t>• Only one cache needs to be designed and implemented.</a:t>
            </a:r>
          </a:p>
          <a:p>
            <a:pPr lvl="0">
              <a:defRPr/>
            </a:pPr>
            <a:endParaRPr kumimoji="1" lang="en-US" sz="1200" kern="1200" baseline="0">
              <a:solidFill>
                <a:schemeClr val="tx1"/>
              </a:solidFill>
              <a:latin typeface="Times New Roman"/>
              <a:ea typeface="+mn-ea"/>
              <a:cs typeface="+mn-cs"/>
            </a:endParaRPr>
          </a:p>
          <a:p>
            <a:pPr lvl="0">
              <a:defRPr/>
            </a:pPr>
            <a:r>
              <a:rPr kumimoji="1" lang="en-US" sz="1200" kern="1200" baseline="0">
                <a:solidFill>
                  <a:schemeClr val="tx1"/>
                </a:solidFill>
                <a:latin typeface="Times New Roman"/>
                <a:ea typeface="+mn-ea"/>
                <a:cs typeface="+mn-cs"/>
              </a:rPr>
              <a:t>The trend is toward split caches at the L1 and unified caches for higher levels,</a:t>
            </a:r>
          </a:p>
          <a:p>
            <a:pPr lvl="0">
              <a:defRPr/>
            </a:pPr>
            <a:r>
              <a:rPr kumimoji="1" lang="en-US" sz="1200" kern="1200" baseline="0">
                <a:solidFill>
                  <a:schemeClr val="tx1"/>
                </a:solidFill>
                <a:latin typeface="Times New Roman"/>
                <a:ea typeface="+mn-ea"/>
                <a:cs typeface="+mn-cs"/>
              </a:rPr>
              <a:t>particularly for superscalar machines, which emphasize parallel instruction execution</a:t>
            </a:r>
          </a:p>
          <a:p>
            <a:pPr lvl="0">
              <a:defRPr/>
            </a:pPr>
            <a:r>
              <a:rPr kumimoji="1" lang="en-US" sz="1200" kern="1200" baseline="0">
                <a:solidFill>
                  <a:schemeClr val="tx1"/>
                </a:solidFill>
                <a:latin typeface="Times New Roman"/>
                <a:ea typeface="+mn-ea"/>
                <a:cs typeface="+mn-cs"/>
              </a:rPr>
              <a:t>and the prefetching of predicted future instructions. The key advantage of the</a:t>
            </a:r>
          </a:p>
          <a:p>
            <a:pPr lvl="0">
              <a:defRPr/>
            </a:pPr>
            <a:r>
              <a:rPr kumimoji="1" lang="en-US" sz="1200" kern="1200" baseline="0">
                <a:solidFill>
                  <a:schemeClr val="tx1"/>
                </a:solidFill>
                <a:latin typeface="Times New Roman"/>
                <a:ea typeface="+mn-ea"/>
                <a:cs typeface="+mn-cs"/>
              </a:rPr>
              <a:t>split cache design is that it eliminates contention for the cache between the instruction</a:t>
            </a:r>
          </a:p>
          <a:p>
            <a:pPr lvl="0">
              <a:defRPr/>
            </a:pPr>
            <a:r>
              <a:rPr kumimoji="1" lang="en-US" sz="1200" kern="1200" baseline="0">
                <a:solidFill>
                  <a:schemeClr val="tx1"/>
                </a:solidFill>
                <a:latin typeface="Times New Roman"/>
                <a:ea typeface="+mn-ea"/>
                <a:cs typeface="+mn-cs"/>
              </a:rPr>
              <a:t>fetch/decode unit and the execution unit. This is important in any design that</a:t>
            </a:r>
          </a:p>
          <a:p>
            <a:pPr lvl="0">
              <a:defRPr/>
            </a:pPr>
            <a:r>
              <a:rPr kumimoji="1" lang="en-US" sz="1200" kern="1200" baseline="0">
                <a:solidFill>
                  <a:schemeClr val="tx1"/>
                </a:solidFill>
                <a:latin typeface="Times New Roman"/>
                <a:ea typeface="+mn-ea"/>
                <a:cs typeface="+mn-cs"/>
              </a:rPr>
              <a:t>relies on the pipelining of instructions. Typically, the processor will fetch instructions</a:t>
            </a:r>
          </a:p>
          <a:p>
            <a:pPr lvl="0">
              <a:defRPr/>
            </a:pPr>
            <a:r>
              <a:rPr kumimoji="1" lang="en-US" sz="1200" kern="1200" baseline="0">
                <a:solidFill>
                  <a:schemeClr val="tx1"/>
                </a:solidFill>
                <a:latin typeface="Times New Roman"/>
                <a:ea typeface="+mn-ea"/>
                <a:cs typeface="+mn-cs"/>
              </a:rPr>
              <a:t>ahead of time and fill a buffer, or pipeline, with instructions to be executed. Suppose</a:t>
            </a:r>
          </a:p>
          <a:p>
            <a:pPr lvl="0">
              <a:defRPr/>
            </a:pPr>
            <a:r>
              <a:rPr kumimoji="1" lang="en-US" sz="1200" kern="1200" baseline="0">
                <a:solidFill>
                  <a:schemeClr val="tx1"/>
                </a:solidFill>
                <a:latin typeface="Times New Roman"/>
                <a:ea typeface="+mn-ea"/>
                <a:cs typeface="+mn-cs"/>
              </a:rPr>
              <a:t>now that we have a unified instruction/data cache. When the execution unit performs</a:t>
            </a:r>
          </a:p>
          <a:p>
            <a:pPr lvl="0">
              <a:defRPr/>
            </a:pPr>
            <a:r>
              <a:rPr kumimoji="1" lang="en-US" sz="1200" kern="1200" baseline="0">
                <a:solidFill>
                  <a:schemeClr val="tx1"/>
                </a:solidFill>
                <a:latin typeface="Times New Roman"/>
                <a:ea typeface="+mn-ea"/>
                <a:cs typeface="+mn-cs"/>
              </a:rPr>
              <a:t>a memory access to load and store data, the request is submitted to the unified cache.</a:t>
            </a:r>
          </a:p>
          <a:p>
            <a:pPr lvl="0">
              <a:defRPr/>
            </a:pPr>
            <a:r>
              <a:rPr kumimoji="1" lang="en-US" sz="1200" kern="1200" baseline="0">
                <a:solidFill>
                  <a:schemeClr val="tx1"/>
                </a:solidFill>
                <a:latin typeface="Times New Roman"/>
                <a:ea typeface="+mn-ea"/>
                <a:cs typeface="+mn-cs"/>
              </a:rPr>
              <a:t>If, at the same time, the instruction prefetcher issues a read request to the cache for</a:t>
            </a:r>
          </a:p>
          <a:p>
            <a:pPr lvl="0">
              <a:defRPr/>
            </a:pPr>
            <a:r>
              <a:rPr kumimoji="1" lang="en-US" sz="1200" kern="1200" baseline="0">
                <a:solidFill>
                  <a:schemeClr val="tx1"/>
                </a:solidFill>
                <a:latin typeface="Times New Roman"/>
                <a:ea typeface="+mn-ea"/>
                <a:cs typeface="+mn-cs"/>
              </a:rPr>
              <a:t>an instruction, that request will be temporarily blocked so that the cache can service</a:t>
            </a:r>
          </a:p>
          <a:p>
            <a:pPr lvl="0">
              <a:defRPr/>
            </a:pPr>
            <a:r>
              <a:rPr kumimoji="1" lang="en-US" sz="1200" kern="1200" baseline="0">
                <a:solidFill>
                  <a:schemeClr val="tx1"/>
                </a:solidFill>
                <a:latin typeface="Times New Roman"/>
                <a:ea typeface="+mn-ea"/>
                <a:cs typeface="+mn-cs"/>
              </a:rPr>
              <a:t>the execution unit first, enabling it to complete the currently executing instruction.</a:t>
            </a:r>
          </a:p>
          <a:p>
            <a:pPr lvl="0">
              <a:defRPr/>
            </a:pPr>
            <a:r>
              <a:rPr kumimoji="1" lang="en-US" sz="1200" kern="1200" baseline="0">
                <a:solidFill>
                  <a:schemeClr val="tx1"/>
                </a:solidFill>
                <a:latin typeface="Times New Roman"/>
                <a:ea typeface="+mn-ea"/>
                <a:cs typeface="+mn-cs"/>
              </a:rPr>
              <a:t>This cache contention can degrade performance by interfering with efficient use of</a:t>
            </a:r>
          </a:p>
          <a:p>
            <a:pPr lvl="0">
              <a:defRPr/>
            </a:pPr>
            <a:r>
              <a:rPr kumimoji="1" lang="en-US" sz="1200" kern="1200" baseline="0">
                <a:solidFill>
                  <a:schemeClr val="tx1"/>
                </a:solidFill>
                <a:latin typeface="Times New Roman"/>
                <a:ea typeface="+mn-ea"/>
                <a:cs typeface="+mn-cs"/>
              </a:rPr>
              <a:t>the instruction pipeline. The split cache structure overcomes this difficulty.</a:t>
            </a:r>
            <a:endParaRPr lang="en-US"/>
          </a:p>
        </p:txBody>
      </p:sp>
      <p:sp>
        <p:nvSpPr>
          <p:cNvPr id="4" name="Slide Number Placeholder 3"/>
          <p:cNvSpPr>
            <a:spLocks noGrp="1"/>
          </p:cNvSpPr>
          <p:nvPr>
            <p:ph type="sldNum" sz="quarter" idx="10"/>
          </p:nvPr>
        </p:nvSpPr>
        <p:spPr/>
        <p:txBody>
          <a:bodyPr/>
          <a:lstStyle/>
          <a:p>
            <a:pPr lvl="0">
              <a:defRPr/>
            </a:pPr>
            <a:fld id="{56C40E98-D33D-704E-929D-27FB84CF5632}" type="slidenum">
              <a:rPr lang="en-US"/>
              <a:pPr lvl="0">
                <a:defRPr/>
              </a:pPr>
              <a:t>35</a:t>
            </a:fld>
            <a:endParaRPr lang="en-US"/>
          </a:p>
        </p:txBody>
      </p:sp>
      <p:sp>
        <p:nvSpPr>
          <p:cNvPr id="5" name="Footer Placeholder 4"/>
          <p:cNvSpPr>
            <a:spLocks noGrp="1"/>
          </p:cNvSpPr>
          <p:nvPr>
            <p:ph type="ftr" sz="quarter" idx="11"/>
          </p:nvPr>
        </p:nvSpPr>
        <p:spPr/>
        <p:txBody>
          <a:bodyPr/>
          <a:lstStyle/>
          <a:p>
            <a:pPr lvl="0">
              <a:defRPr/>
            </a:pPr>
            <a:r>
              <a:rPr lang="en-US"/>
              <a:t>© 2016 Pearson Education, Inc., Hoboken, NJ. All rights reserved.</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TextEdit="1"/>
          </p:cNvSpPr>
          <p:nvPr>
            <p:ph type="sldImg"/>
          </p:nvPr>
        </p:nvSpPr>
        <p:spPr/>
      </p:sp>
      <p:sp>
        <p:nvSpPr>
          <p:cNvPr id="3" name="Notes Placeholder 2"/>
          <p:cNvSpPr>
            <a:spLocks noGrp="1"/>
          </p:cNvSpPr>
          <p:nvPr>
            <p:ph type="body" idx="1"/>
          </p:nvPr>
        </p:nvSpPr>
        <p:spPr/>
        <p:txBody>
          <a:bodyPr>
            <a:normAutofit fontScale="32500" lnSpcReduction="20000"/>
          </a:bodyPr>
          <a:lstStyle/>
          <a:p>
            <a:pPr lvl="0">
              <a:defRPr/>
            </a:pPr>
            <a:r>
              <a:rPr kumimoji="1" lang="en-US" sz="1200" kern="1200" baseline="0">
                <a:solidFill>
                  <a:schemeClr val="tx1"/>
                </a:solidFill>
                <a:latin typeface="Times New Roman"/>
                <a:ea typeface="+mn-ea"/>
                <a:cs typeface="+mn-cs"/>
              </a:rPr>
              <a:t>Figure 4.18 provides a simplified view of the Pentium 4 organization, highlighting</a:t>
            </a:r>
          </a:p>
          <a:p>
            <a:pPr lvl="0">
              <a:defRPr/>
            </a:pPr>
            <a:r>
              <a:rPr kumimoji="1" lang="en-US" sz="1200" kern="1200" baseline="0">
                <a:solidFill>
                  <a:schemeClr val="tx1"/>
                </a:solidFill>
                <a:latin typeface="Times New Roman"/>
                <a:ea typeface="+mn-ea"/>
                <a:cs typeface="+mn-cs"/>
              </a:rPr>
              <a:t>the placement of the three caches. The processor core consists of four major</a:t>
            </a:r>
          </a:p>
          <a:p>
            <a:pPr lvl="0">
              <a:defRPr/>
            </a:pPr>
            <a:r>
              <a:rPr kumimoji="1" lang="en-US" sz="1200" kern="1200" baseline="0">
                <a:solidFill>
                  <a:schemeClr val="tx1"/>
                </a:solidFill>
                <a:latin typeface="Times New Roman"/>
                <a:ea typeface="+mn-ea"/>
                <a:cs typeface="+mn-cs"/>
              </a:rPr>
              <a:t>components:</a:t>
            </a:r>
          </a:p>
          <a:p>
            <a:pPr lvl="0">
              <a:defRPr/>
            </a:pPr>
            <a:endParaRPr kumimoji="1" lang="en-US" sz="1200" kern="1200" baseline="0">
              <a:solidFill>
                <a:schemeClr val="tx1"/>
              </a:solidFill>
              <a:latin typeface="Times New Roman"/>
              <a:ea typeface="+mn-ea"/>
              <a:cs typeface="+mn-cs"/>
            </a:endParaRPr>
          </a:p>
          <a:p>
            <a:pPr lvl="0">
              <a:defRPr/>
            </a:pPr>
            <a:r>
              <a:rPr kumimoji="1" lang="en-US" sz="1200" kern="1200" baseline="0">
                <a:solidFill>
                  <a:schemeClr val="tx1"/>
                </a:solidFill>
                <a:latin typeface="Times New Roman"/>
                <a:ea typeface="+mn-ea"/>
                <a:cs typeface="+mn-cs"/>
              </a:rPr>
              <a:t>• </a:t>
            </a:r>
            <a:r>
              <a:rPr kumimoji="1" lang="en-US" sz="1200" b="1" kern="1200" baseline="0">
                <a:solidFill>
                  <a:schemeClr val="tx1"/>
                </a:solidFill>
                <a:latin typeface="Times New Roman"/>
                <a:ea typeface="+mn-ea"/>
                <a:cs typeface="+mn-cs"/>
              </a:rPr>
              <a:t>Fetch/decode unit: </a:t>
            </a:r>
            <a:r>
              <a:rPr kumimoji="1" lang="en-US" sz="1200" b="0" kern="1200" baseline="0">
                <a:solidFill>
                  <a:schemeClr val="tx1"/>
                </a:solidFill>
                <a:latin typeface="Times New Roman"/>
                <a:ea typeface="+mn-ea"/>
                <a:cs typeface="+mn-cs"/>
              </a:rPr>
              <a:t>Fetches program instructions in order from the L2 cache,</a:t>
            </a:r>
          </a:p>
          <a:p>
            <a:pPr lvl="0">
              <a:defRPr/>
            </a:pPr>
            <a:r>
              <a:rPr kumimoji="1" lang="en-US" sz="1200" kern="1200" baseline="0">
                <a:solidFill>
                  <a:schemeClr val="tx1"/>
                </a:solidFill>
                <a:latin typeface="Times New Roman"/>
                <a:ea typeface="+mn-ea"/>
                <a:cs typeface="+mn-cs"/>
              </a:rPr>
              <a:t>decodes these into a series of micro-operations, and stores the results in the L1</a:t>
            </a:r>
          </a:p>
          <a:p>
            <a:pPr lvl="0">
              <a:defRPr/>
            </a:pPr>
            <a:r>
              <a:rPr kumimoji="1" lang="en-US" sz="1200" kern="1200" baseline="0">
                <a:solidFill>
                  <a:schemeClr val="tx1"/>
                </a:solidFill>
                <a:latin typeface="Times New Roman"/>
                <a:ea typeface="+mn-ea"/>
                <a:cs typeface="+mn-cs"/>
              </a:rPr>
              <a:t>instruction cache.</a:t>
            </a:r>
          </a:p>
          <a:p>
            <a:pPr lvl="0">
              <a:defRPr/>
            </a:pPr>
            <a:endParaRPr kumimoji="1" lang="en-US" sz="1200" kern="1200" baseline="0">
              <a:solidFill>
                <a:schemeClr val="tx1"/>
              </a:solidFill>
              <a:latin typeface="Times New Roman"/>
              <a:ea typeface="+mn-ea"/>
              <a:cs typeface="+mn-cs"/>
            </a:endParaRPr>
          </a:p>
          <a:p>
            <a:pPr lvl="0">
              <a:defRPr/>
            </a:pPr>
            <a:r>
              <a:rPr kumimoji="1" lang="en-US" sz="1200" kern="1200" baseline="0">
                <a:solidFill>
                  <a:schemeClr val="tx1"/>
                </a:solidFill>
                <a:latin typeface="Times New Roman"/>
                <a:ea typeface="+mn-ea"/>
                <a:cs typeface="+mn-cs"/>
              </a:rPr>
              <a:t>• </a:t>
            </a:r>
            <a:r>
              <a:rPr kumimoji="1" lang="en-US" sz="1200" b="1" kern="1200" baseline="0">
                <a:solidFill>
                  <a:schemeClr val="tx1"/>
                </a:solidFill>
                <a:latin typeface="Times New Roman"/>
                <a:ea typeface="+mn-ea"/>
                <a:cs typeface="+mn-cs"/>
              </a:rPr>
              <a:t>Out-of-order execution logic: </a:t>
            </a:r>
            <a:r>
              <a:rPr kumimoji="1" lang="en-US" sz="1200" b="0" kern="1200" baseline="0">
                <a:solidFill>
                  <a:schemeClr val="tx1"/>
                </a:solidFill>
                <a:latin typeface="Times New Roman"/>
                <a:ea typeface="+mn-ea"/>
                <a:cs typeface="+mn-cs"/>
              </a:rPr>
              <a:t>Schedules execution of the micro-operations</a:t>
            </a:r>
          </a:p>
          <a:p>
            <a:pPr lvl="0">
              <a:defRPr/>
            </a:pPr>
            <a:r>
              <a:rPr kumimoji="1" lang="en-US" sz="1200" kern="1200" baseline="0">
                <a:solidFill>
                  <a:schemeClr val="tx1"/>
                </a:solidFill>
                <a:latin typeface="Times New Roman"/>
                <a:ea typeface="+mn-ea"/>
                <a:cs typeface="+mn-cs"/>
              </a:rPr>
              <a:t>subject to data dependencies and resource availability; thus, micro-operations</a:t>
            </a:r>
          </a:p>
          <a:p>
            <a:pPr lvl="0">
              <a:defRPr/>
            </a:pPr>
            <a:r>
              <a:rPr kumimoji="1" lang="en-US" sz="1200" kern="1200" baseline="0">
                <a:solidFill>
                  <a:schemeClr val="tx1"/>
                </a:solidFill>
                <a:latin typeface="Times New Roman"/>
                <a:ea typeface="+mn-ea"/>
                <a:cs typeface="+mn-cs"/>
              </a:rPr>
              <a:t>may be scheduled for execution in a different order than they were fetched</a:t>
            </a:r>
          </a:p>
          <a:p>
            <a:pPr lvl="0">
              <a:defRPr/>
            </a:pPr>
            <a:r>
              <a:rPr kumimoji="1" lang="en-US" sz="1200" kern="1200" baseline="0">
                <a:solidFill>
                  <a:schemeClr val="tx1"/>
                </a:solidFill>
                <a:latin typeface="Times New Roman"/>
                <a:ea typeface="+mn-ea"/>
                <a:cs typeface="+mn-cs"/>
              </a:rPr>
              <a:t>from the instruction stream. As time permits, this unit schedules speculative</a:t>
            </a:r>
          </a:p>
          <a:p>
            <a:pPr lvl="0">
              <a:defRPr/>
            </a:pPr>
            <a:r>
              <a:rPr kumimoji="1" lang="en-US" sz="1200" kern="1200" baseline="0">
                <a:solidFill>
                  <a:schemeClr val="tx1"/>
                </a:solidFill>
                <a:latin typeface="Times New Roman"/>
                <a:ea typeface="+mn-ea"/>
                <a:cs typeface="+mn-cs"/>
              </a:rPr>
              <a:t>execution of micro-operations that may be required in the future.</a:t>
            </a:r>
          </a:p>
          <a:p>
            <a:pPr lvl="0">
              <a:defRPr/>
            </a:pPr>
            <a:endParaRPr kumimoji="1" lang="en-US" sz="1200" kern="1200" baseline="0">
              <a:solidFill>
                <a:schemeClr val="tx1"/>
              </a:solidFill>
              <a:latin typeface="Times New Roman"/>
              <a:ea typeface="+mn-ea"/>
              <a:cs typeface="+mn-cs"/>
            </a:endParaRPr>
          </a:p>
          <a:p>
            <a:pPr lvl="0">
              <a:defRPr/>
            </a:pPr>
            <a:r>
              <a:rPr kumimoji="1" lang="en-US" sz="1200" b="1" kern="1200" baseline="0">
                <a:solidFill>
                  <a:schemeClr val="tx1"/>
                </a:solidFill>
                <a:latin typeface="Times New Roman"/>
                <a:ea typeface="+mn-ea"/>
                <a:cs typeface="+mn-cs"/>
              </a:rPr>
              <a:t>Execution units: </a:t>
            </a:r>
            <a:r>
              <a:rPr kumimoji="1" lang="en-US" sz="1200" b="0" kern="1200" baseline="0">
                <a:solidFill>
                  <a:schemeClr val="tx1"/>
                </a:solidFill>
                <a:latin typeface="Times New Roman"/>
                <a:ea typeface="+mn-ea"/>
                <a:cs typeface="+mn-cs"/>
              </a:rPr>
              <a:t>These units executes micro-operations, fetching the required</a:t>
            </a:r>
          </a:p>
          <a:p>
            <a:pPr lvl="0">
              <a:defRPr/>
            </a:pPr>
            <a:r>
              <a:rPr kumimoji="1" lang="en-US" sz="1200" kern="1200" baseline="0">
                <a:solidFill>
                  <a:schemeClr val="tx1"/>
                </a:solidFill>
                <a:latin typeface="Times New Roman"/>
                <a:ea typeface="+mn-ea"/>
                <a:cs typeface="+mn-cs"/>
              </a:rPr>
              <a:t>data from the L1 data cache and temporarily storing results in registers.</a:t>
            </a:r>
          </a:p>
          <a:p>
            <a:pPr lvl="0">
              <a:defRPr/>
            </a:pPr>
            <a:endParaRPr kumimoji="1" lang="en-US" sz="1200" kern="1200" baseline="0">
              <a:solidFill>
                <a:schemeClr val="tx1"/>
              </a:solidFill>
              <a:latin typeface="Times New Roman"/>
              <a:ea typeface="+mn-ea"/>
              <a:cs typeface="+mn-cs"/>
            </a:endParaRPr>
          </a:p>
          <a:p>
            <a:pPr lvl="0">
              <a:defRPr/>
            </a:pPr>
            <a:r>
              <a:rPr kumimoji="1" lang="en-US" sz="1200" kern="1200" baseline="0">
                <a:solidFill>
                  <a:schemeClr val="tx1"/>
                </a:solidFill>
                <a:latin typeface="Times New Roman"/>
                <a:ea typeface="+mn-ea"/>
                <a:cs typeface="+mn-cs"/>
              </a:rPr>
              <a:t>• </a:t>
            </a:r>
            <a:r>
              <a:rPr kumimoji="1" lang="en-US" sz="1200" b="1" kern="1200" baseline="0">
                <a:solidFill>
                  <a:schemeClr val="tx1"/>
                </a:solidFill>
                <a:latin typeface="Times New Roman"/>
                <a:ea typeface="+mn-ea"/>
                <a:cs typeface="+mn-cs"/>
              </a:rPr>
              <a:t>Memory subsystem: </a:t>
            </a:r>
            <a:r>
              <a:rPr kumimoji="1" lang="en-US" sz="1200" b="0" kern="1200" baseline="0">
                <a:solidFill>
                  <a:schemeClr val="tx1"/>
                </a:solidFill>
                <a:latin typeface="Times New Roman"/>
                <a:ea typeface="+mn-ea"/>
                <a:cs typeface="+mn-cs"/>
              </a:rPr>
              <a:t>This unit includes the L2 and L3 caches and the system</a:t>
            </a:r>
          </a:p>
          <a:p>
            <a:pPr lvl="0">
              <a:defRPr/>
            </a:pPr>
            <a:r>
              <a:rPr kumimoji="1" lang="en-US" sz="1200" kern="1200" baseline="0">
                <a:solidFill>
                  <a:schemeClr val="tx1"/>
                </a:solidFill>
                <a:latin typeface="Times New Roman"/>
                <a:ea typeface="+mn-ea"/>
                <a:cs typeface="+mn-cs"/>
              </a:rPr>
              <a:t>bus, which is used to access main memory when the L1 and L2 caches have a</a:t>
            </a:r>
          </a:p>
          <a:p>
            <a:pPr lvl="0">
              <a:defRPr/>
            </a:pPr>
            <a:r>
              <a:rPr kumimoji="1" lang="en-US" sz="1200" kern="1200" baseline="0">
                <a:solidFill>
                  <a:schemeClr val="tx1"/>
                </a:solidFill>
                <a:latin typeface="Times New Roman"/>
                <a:ea typeface="+mn-ea"/>
                <a:cs typeface="+mn-cs"/>
              </a:rPr>
              <a:t>cache miss and to access the system I/O resources.</a:t>
            </a:r>
          </a:p>
          <a:p>
            <a:pPr lvl="0">
              <a:defRPr/>
            </a:pPr>
            <a:endParaRPr kumimoji="1" lang="en-US" sz="1200" kern="1200" baseline="0">
              <a:solidFill>
                <a:schemeClr val="tx1"/>
              </a:solidFill>
              <a:latin typeface="Times New Roman"/>
              <a:ea typeface="+mn-ea"/>
              <a:cs typeface="+mn-cs"/>
            </a:endParaRPr>
          </a:p>
          <a:p>
            <a:pPr lvl="0">
              <a:defRPr/>
            </a:pPr>
            <a:r>
              <a:rPr kumimoji="1" lang="en-US" sz="1200" kern="1200" baseline="0">
                <a:solidFill>
                  <a:schemeClr val="tx1"/>
                </a:solidFill>
                <a:latin typeface="Times New Roman"/>
                <a:ea typeface="+mn-ea"/>
                <a:cs typeface="+mn-cs"/>
              </a:rPr>
              <a:t>Unlike the organization used in all previous Pentium models, and in most</a:t>
            </a:r>
          </a:p>
          <a:p>
            <a:pPr lvl="0">
              <a:defRPr/>
            </a:pPr>
            <a:r>
              <a:rPr kumimoji="1" lang="en-US" sz="1200" kern="1200" baseline="0">
                <a:solidFill>
                  <a:schemeClr val="tx1"/>
                </a:solidFill>
                <a:latin typeface="Times New Roman"/>
                <a:ea typeface="+mn-ea"/>
                <a:cs typeface="+mn-cs"/>
              </a:rPr>
              <a:t>other processors, the Pentium 4 instruction cache sits between the instruction</a:t>
            </a:r>
          </a:p>
          <a:p>
            <a:pPr lvl="0">
              <a:defRPr/>
            </a:pPr>
            <a:r>
              <a:rPr kumimoji="1" lang="en-US" sz="1200" kern="1200" baseline="0">
                <a:solidFill>
                  <a:schemeClr val="tx1"/>
                </a:solidFill>
                <a:latin typeface="Times New Roman"/>
                <a:ea typeface="+mn-ea"/>
                <a:cs typeface="+mn-cs"/>
              </a:rPr>
              <a:t>decode logic and the execution core. The reasoning behind this design decision is</a:t>
            </a:r>
          </a:p>
          <a:p>
            <a:pPr lvl="0">
              <a:defRPr/>
            </a:pPr>
            <a:r>
              <a:rPr kumimoji="1" lang="en-US" sz="1200" kern="1200" baseline="0">
                <a:solidFill>
                  <a:schemeClr val="tx1"/>
                </a:solidFill>
                <a:latin typeface="Times New Roman"/>
                <a:ea typeface="+mn-ea"/>
                <a:cs typeface="+mn-cs"/>
              </a:rPr>
              <a:t>as follows: As discussed more fully in Chapter 16, the Pentium process decodes, or</a:t>
            </a:r>
          </a:p>
          <a:p>
            <a:pPr lvl="0">
              <a:defRPr/>
            </a:pPr>
            <a:r>
              <a:rPr kumimoji="1" lang="en-US" sz="1200" kern="1200" baseline="0">
                <a:solidFill>
                  <a:schemeClr val="tx1"/>
                </a:solidFill>
                <a:latin typeface="Times New Roman"/>
                <a:ea typeface="+mn-ea"/>
                <a:cs typeface="+mn-cs"/>
              </a:rPr>
              <a:t>translates, Pentium machine instructions into simple RISC-like instructions called</a:t>
            </a:r>
          </a:p>
          <a:p>
            <a:pPr lvl="0">
              <a:defRPr/>
            </a:pPr>
            <a:r>
              <a:rPr kumimoji="1" lang="en-US" sz="1200" kern="1200" baseline="0">
                <a:solidFill>
                  <a:schemeClr val="tx1"/>
                </a:solidFill>
                <a:latin typeface="Times New Roman"/>
                <a:ea typeface="+mn-ea"/>
                <a:cs typeface="+mn-cs"/>
              </a:rPr>
              <a:t>micro-operations. The use of simple, fixed-length micro-operations enables the use</a:t>
            </a:r>
          </a:p>
          <a:p>
            <a:pPr lvl="0">
              <a:defRPr/>
            </a:pPr>
            <a:r>
              <a:rPr kumimoji="1" lang="en-US" sz="1200" kern="1200" baseline="0">
                <a:solidFill>
                  <a:schemeClr val="tx1"/>
                </a:solidFill>
                <a:latin typeface="Times New Roman"/>
                <a:ea typeface="+mn-ea"/>
                <a:cs typeface="+mn-cs"/>
              </a:rPr>
              <a:t>of superscalar pipelining and scheduling techniques that enhance performance.</a:t>
            </a:r>
          </a:p>
          <a:p>
            <a:pPr lvl="0">
              <a:defRPr/>
            </a:pPr>
            <a:r>
              <a:rPr kumimoji="1" lang="en-US" sz="1200" kern="1200" baseline="0">
                <a:solidFill>
                  <a:schemeClr val="tx1"/>
                </a:solidFill>
                <a:latin typeface="Times New Roman"/>
                <a:ea typeface="+mn-ea"/>
                <a:cs typeface="+mn-cs"/>
              </a:rPr>
              <a:t>However, the Pentium machine instructions are cumbersome to decode; they have a</a:t>
            </a:r>
          </a:p>
          <a:p>
            <a:pPr lvl="0">
              <a:defRPr/>
            </a:pPr>
            <a:r>
              <a:rPr kumimoji="1" lang="en-US" sz="1200" kern="1200" baseline="0">
                <a:solidFill>
                  <a:schemeClr val="tx1"/>
                </a:solidFill>
                <a:latin typeface="Times New Roman"/>
                <a:ea typeface="+mn-ea"/>
                <a:cs typeface="+mn-cs"/>
              </a:rPr>
              <a:t>variable number of bytes and many different options. It turns out that performance</a:t>
            </a:r>
          </a:p>
          <a:p>
            <a:pPr lvl="0">
              <a:defRPr/>
            </a:pPr>
            <a:r>
              <a:rPr kumimoji="1" lang="en-US" sz="1200" kern="1200" baseline="0">
                <a:solidFill>
                  <a:schemeClr val="tx1"/>
                </a:solidFill>
                <a:latin typeface="Times New Roman"/>
                <a:ea typeface="+mn-ea"/>
                <a:cs typeface="+mn-cs"/>
              </a:rPr>
              <a:t>is enhanced if this decoding is done independently of the scheduling and pipelining</a:t>
            </a:r>
          </a:p>
          <a:p>
            <a:pPr lvl="0">
              <a:defRPr/>
            </a:pPr>
            <a:r>
              <a:rPr kumimoji="1" lang="en-US" sz="1200" kern="1200" baseline="0">
                <a:solidFill>
                  <a:schemeClr val="tx1"/>
                </a:solidFill>
                <a:latin typeface="Times New Roman"/>
                <a:ea typeface="+mn-ea"/>
                <a:cs typeface="+mn-cs"/>
              </a:rPr>
              <a:t>logic. We return to this topic in Chapter 16.</a:t>
            </a:r>
          </a:p>
          <a:p>
            <a:pPr lvl="0">
              <a:defRPr/>
            </a:pPr>
            <a:endParaRPr kumimoji="1" lang="en-US" sz="1200" kern="1200" baseline="0">
              <a:solidFill>
                <a:schemeClr val="tx1"/>
              </a:solidFill>
              <a:latin typeface="Times New Roman"/>
              <a:ea typeface="+mn-ea"/>
              <a:cs typeface="+mn-cs"/>
            </a:endParaRPr>
          </a:p>
          <a:p>
            <a:pPr lvl="0">
              <a:defRPr/>
            </a:pPr>
            <a:r>
              <a:rPr kumimoji="1" lang="en-US" sz="1200" kern="1200" baseline="0">
                <a:solidFill>
                  <a:schemeClr val="tx1"/>
                </a:solidFill>
                <a:latin typeface="Times New Roman"/>
                <a:ea typeface="+mn-ea"/>
                <a:cs typeface="+mn-cs"/>
              </a:rPr>
              <a:t>The data cache employs a write-back policy: Data are written to main memory</a:t>
            </a:r>
          </a:p>
          <a:p>
            <a:pPr lvl="0">
              <a:defRPr/>
            </a:pPr>
            <a:r>
              <a:rPr kumimoji="1" lang="en-US" sz="1200" kern="1200" baseline="0">
                <a:solidFill>
                  <a:schemeClr val="tx1"/>
                </a:solidFill>
                <a:latin typeface="Times New Roman"/>
                <a:ea typeface="+mn-ea"/>
                <a:cs typeface="+mn-cs"/>
              </a:rPr>
              <a:t>only when they are removed from the cache and there has been an update. The</a:t>
            </a:r>
          </a:p>
          <a:p>
            <a:pPr lvl="0">
              <a:defRPr/>
            </a:pPr>
            <a:r>
              <a:rPr kumimoji="1" lang="en-US" sz="1200" kern="1200" baseline="0">
                <a:solidFill>
                  <a:schemeClr val="tx1"/>
                </a:solidFill>
                <a:latin typeface="Times New Roman"/>
                <a:ea typeface="+mn-ea"/>
                <a:cs typeface="+mn-cs"/>
              </a:rPr>
              <a:t>Pentium 4 processor can be dynamically configured to support write-through caching.</a:t>
            </a:r>
            <a:endParaRPr lang="en-US"/>
          </a:p>
        </p:txBody>
      </p:sp>
      <p:sp>
        <p:nvSpPr>
          <p:cNvPr id="4" name="Slide Number Placeholder 3"/>
          <p:cNvSpPr>
            <a:spLocks noGrp="1"/>
          </p:cNvSpPr>
          <p:nvPr>
            <p:ph type="sldNum" sz="quarter" idx="10"/>
          </p:nvPr>
        </p:nvSpPr>
        <p:spPr/>
        <p:txBody>
          <a:bodyPr/>
          <a:lstStyle/>
          <a:p>
            <a:pPr lvl="0">
              <a:defRPr/>
            </a:pPr>
            <a:fld id="{56C40E98-D33D-704E-929D-27FB84CF5632}" type="slidenum">
              <a:rPr lang="en-US"/>
              <a:pPr lvl="0">
                <a:defRPr/>
              </a:pPr>
              <a:t>36</a:t>
            </a:fld>
            <a:endParaRPr lang="en-US"/>
          </a:p>
        </p:txBody>
      </p:sp>
      <p:sp>
        <p:nvSpPr>
          <p:cNvPr id="5" name="Footer Placeholder 4"/>
          <p:cNvSpPr>
            <a:spLocks noGrp="1"/>
          </p:cNvSpPr>
          <p:nvPr>
            <p:ph type="ftr" sz="quarter" idx="11"/>
          </p:nvPr>
        </p:nvSpPr>
        <p:spPr/>
        <p:txBody>
          <a:bodyPr/>
          <a:lstStyle/>
          <a:p>
            <a:pPr lvl="0">
              <a:defRPr/>
            </a:pPr>
            <a:r>
              <a:rPr lang="en-US"/>
              <a:t>© 2016 Pearson Education, Inc., Hoboken, NJ. All rights reserved.</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TextEdit="1"/>
          </p:cNvSpPr>
          <p:nvPr>
            <p:ph type="sldImg"/>
          </p:nvPr>
        </p:nvSpPr>
        <p:spPr/>
      </p:sp>
      <p:sp>
        <p:nvSpPr>
          <p:cNvPr id="3" name="Notes Placeholder 2"/>
          <p:cNvSpPr>
            <a:spLocks noGrp="1"/>
          </p:cNvSpPr>
          <p:nvPr>
            <p:ph type="body" idx="1"/>
          </p:nvPr>
        </p:nvSpPr>
        <p:spPr/>
        <p:txBody>
          <a:bodyPr>
            <a:normAutofit fontScale="85000" lnSpcReduction="20000"/>
          </a:bodyPr>
          <a:lstStyle/>
          <a:p>
            <a:pPr lvl="0">
              <a:defRPr/>
            </a:pPr>
            <a:r>
              <a:rPr lang="en-US" sz="1200" kern="1200" baseline="0">
                <a:solidFill>
                  <a:schemeClr val="tx1"/>
                </a:solidFill>
                <a:latin typeface="Times New Roman"/>
                <a:ea typeface="+mn-ea"/>
                <a:cs typeface="+mn-cs"/>
              </a:rPr>
              <a:t>Note that the virtual memory mechanism must interact with the cache system</a:t>
            </a:r>
          </a:p>
          <a:p>
            <a:pPr lvl="0">
              <a:defRPr/>
            </a:pPr>
            <a:r>
              <a:rPr lang="en-US" sz="1200" kern="1200" baseline="0">
                <a:solidFill>
                  <a:schemeClr val="tx1"/>
                </a:solidFill>
                <a:latin typeface="Times New Roman"/>
                <a:ea typeface="+mn-ea"/>
                <a:cs typeface="+mn-cs"/>
              </a:rPr>
              <a:t>(not the TLB cache, but the main memory cache). This is illustrated in Figure 8.19.</a:t>
            </a:r>
          </a:p>
          <a:p>
            <a:pPr lvl="0">
              <a:defRPr/>
            </a:pPr>
            <a:r>
              <a:rPr lang="en-US" sz="1200" kern="1200" baseline="0">
                <a:solidFill>
                  <a:schemeClr val="tx1"/>
                </a:solidFill>
                <a:latin typeface="Times New Roman"/>
                <a:ea typeface="+mn-ea"/>
                <a:cs typeface="+mn-cs"/>
              </a:rPr>
              <a:t>A virtual address will generally be in the form of a page number, offset. First, the</a:t>
            </a:r>
          </a:p>
          <a:p>
            <a:pPr lvl="0">
              <a:defRPr/>
            </a:pPr>
            <a:r>
              <a:rPr lang="en-US" sz="1200" kern="1200" baseline="0">
                <a:solidFill>
                  <a:schemeClr val="tx1"/>
                </a:solidFill>
                <a:latin typeface="Times New Roman"/>
                <a:ea typeface="+mn-ea"/>
                <a:cs typeface="+mn-cs"/>
              </a:rPr>
              <a:t>memory system consults the TLB to see if the matching page table entry is present.</a:t>
            </a:r>
          </a:p>
          <a:p>
            <a:pPr lvl="0">
              <a:defRPr/>
            </a:pPr>
            <a:r>
              <a:rPr lang="en-US" sz="1200" kern="1200" baseline="0">
                <a:solidFill>
                  <a:schemeClr val="tx1"/>
                </a:solidFill>
                <a:latin typeface="Times New Roman"/>
                <a:ea typeface="+mn-ea"/>
                <a:cs typeface="+mn-cs"/>
              </a:rPr>
              <a:t>If it is, the real (physical) address is generated by combining the frame number with</a:t>
            </a:r>
          </a:p>
          <a:p>
            <a:pPr lvl="0">
              <a:defRPr/>
            </a:pPr>
            <a:r>
              <a:rPr lang="en-US" sz="1200" kern="1200" baseline="0">
                <a:solidFill>
                  <a:schemeClr val="tx1"/>
                </a:solidFill>
                <a:latin typeface="Times New Roman"/>
                <a:ea typeface="+mn-ea"/>
                <a:cs typeface="+mn-cs"/>
              </a:rPr>
              <a:t>the offset. If not, the entry is accessed from a page table. Once the real address is</a:t>
            </a:r>
          </a:p>
          <a:p>
            <a:pPr lvl="0">
              <a:defRPr/>
            </a:pPr>
            <a:r>
              <a:rPr lang="en-US" sz="1200" kern="1200" baseline="0">
                <a:solidFill>
                  <a:schemeClr val="tx1"/>
                </a:solidFill>
                <a:latin typeface="Times New Roman"/>
                <a:ea typeface="+mn-ea"/>
                <a:cs typeface="+mn-cs"/>
              </a:rPr>
              <a:t>generated, which is in the form of a tag and a remainder, the cache is consulted to</a:t>
            </a:r>
          </a:p>
          <a:p>
            <a:pPr lvl="0">
              <a:defRPr/>
            </a:pPr>
            <a:r>
              <a:rPr lang="en-US" sz="1200" kern="1200" baseline="0">
                <a:solidFill>
                  <a:schemeClr val="tx1"/>
                </a:solidFill>
                <a:latin typeface="Times New Roman"/>
                <a:ea typeface="+mn-ea"/>
                <a:cs typeface="+mn-cs"/>
              </a:rPr>
              <a:t>see if the block containing that word is present (see Figure 4.5). If so, it is returned</a:t>
            </a:r>
          </a:p>
          <a:p>
            <a:pPr lvl="0">
              <a:defRPr/>
            </a:pPr>
            <a:r>
              <a:rPr lang="en-US" sz="1200" kern="1200" baseline="0">
                <a:solidFill>
                  <a:schemeClr val="tx1"/>
                </a:solidFill>
                <a:latin typeface="Times New Roman"/>
                <a:ea typeface="+mn-ea"/>
                <a:cs typeface="+mn-cs"/>
              </a:rPr>
              <a:t>to the processor. If not, the word is retrieved from main memory.</a:t>
            </a:r>
          </a:p>
          <a:p>
            <a:pPr lvl="0">
              <a:defRPr/>
            </a:pPr>
            <a:endParaRPr lang="en-US" sz="1200" kern="1200" baseline="0">
              <a:solidFill>
                <a:schemeClr val="tx1"/>
              </a:solidFill>
              <a:latin typeface="Times New Roman"/>
              <a:ea typeface="+mn-ea"/>
              <a:cs typeface="+mn-cs"/>
            </a:endParaRPr>
          </a:p>
          <a:p>
            <a:pPr lvl="0">
              <a:defRPr/>
            </a:pPr>
            <a:r>
              <a:rPr lang="en-US" sz="1200" kern="1200" baseline="0">
                <a:solidFill>
                  <a:schemeClr val="tx1"/>
                </a:solidFill>
                <a:latin typeface="Times New Roman"/>
                <a:ea typeface="+mn-ea"/>
                <a:cs typeface="+mn-cs"/>
              </a:rPr>
              <a:t>The reader should be able to appreciate the complexity of the processor hardware</a:t>
            </a:r>
          </a:p>
          <a:p>
            <a:pPr lvl="0">
              <a:defRPr/>
            </a:pPr>
            <a:r>
              <a:rPr lang="en-US" sz="1200" kern="1200" baseline="0">
                <a:solidFill>
                  <a:schemeClr val="tx1"/>
                </a:solidFill>
                <a:latin typeface="Times New Roman"/>
                <a:ea typeface="+mn-ea"/>
                <a:cs typeface="+mn-cs"/>
              </a:rPr>
              <a:t>involved in a single memory reference. The virtual address is translated into</a:t>
            </a:r>
          </a:p>
          <a:p>
            <a:pPr lvl="0">
              <a:defRPr/>
            </a:pPr>
            <a:r>
              <a:rPr lang="en-US" sz="1200" kern="1200" baseline="0">
                <a:solidFill>
                  <a:schemeClr val="tx1"/>
                </a:solidFill>
                <a:latin typeface="Times New Roman"/>
                <a:ea typeface="+mn-ea"/>
                <a:cs typeface="+mn-cs"/>
              </a:rPr>
              <a:t>a real address. This involves reference to a page table, which may be in the TLB, in</a:t>
            </a:r>
          </a:p>
          <a:p>
            <a:pPr lvl="0">
              <a:defRPr/>
            </a:pPr>
            <a:r>
              <a:rPr lang="en-US" sz="1200" kern="1200" baseline="0">
                <a:solidFill>
                  <a:schemeClr val="tx1"/>
                </a:solidFill>
                <a:latin typeface="Times New Roman"/>
                <a:ea typeface="+mn-ea"/>
                <a:cs typeface="+mn-cs"/>
              </a:rPr>
              <a:t>main memory, or on disk. The referenced word may be in cache, in main memory,</a:t>
            </a:r>
          </a:p>
          <a:p>
            <a:pPr lvl="0">
              <a:defRPr/>
            </a:pPr>
            <a:r>
              <a:rPr lang="en-US" sz="1200" kern="1200" baseline="0">
                <a:solidFill>
                  <a:schemeClr val="tx1"/>
                </a:solidFill>
                <a:latin typeface="Times New Roman"/>
                <a:ea typeface="+mn-ea"/>
                <a:cs typeface="+mn-cs"/>
              </a:rPr>
              <a:t>or on disk. In the latter case, the page containing the word must be loaded into main</a:t>
            </a:r>
          </a:p>
          <a:p>
            <a:pPr lvl="0">
              <a:defRPr/>
            </a:pPr>
            <a:r>
              <a:rPr lang="en-US" sz="1200" kern="1200" baseline="0">
                <a:solidFill>
                  <a:schemeClr val="tx1"/>
                </a:solidFill>
                <a:latin typeface="Times New Roman"/>
                <a:ea typeface="+mn-ea"/>
                <a:cs typeface="+mn-cs"/>
              </a:rPr>
              <a:t>memory and its block loaded into the cache. In addition, the page table entry for</a:t>
            </a:r>
          </a:p>
          <a:p>
            <a:pPr lvl="0">
              <a:defRPr/>
            </a:pPr>
            <a:r>
              <a:rPr lang="en-US" sz="1200" kern="1200" baseline="0">
                <a:solidFill>
                  <a:schemeClr val="tx1"/>
                </a:solidFill>
                <a:latin typeface="Times New Roman"/>
                <a:ea typeface="+mn-ea"/>
                <a:cs typeface="+mn-cs"/>
              </a:rPr>
              <a:t>that page must be updated.</a:t>
            </a:r>
            <a:endParaRPr lang="en-US"/>
          </a:p>
        </p:txBody>
      </p:sp>
      <p:sp>
        <p:nvSpPr>
          <p:cNvPr id="4" name="Slide Number Placeholder 3"/>
          <p:cNvSpPr>
            <a:spLocks noGrp="1"/>
          </p:cNvSpPr>
          <p:nvPr>
            <p:ph type="sldNum" sz="quarter" idx="10"/>
          </p:nvPr>
        </p:nvSpPr>
        <p:spPr/>
        <p:txBody>
          <a:bodyPr/>
          <a:lstStyle/>
          <a:p>
            <a:pPr lvl="0">
              <a:defRPr/>
            </a:pPr>
            <a:fld id="{13FBE658-3263-9741-A1BA-D173C69310A1}" type="slidenum">
              <a:rPr lang="en-US"/>
              <a:pPr lvl="0">
                <a:defRPr/>
              </a:pPr>
              <a:t>37</a:t>
            </a:fld>
            <a:endParaRPr lang="en-US"/>
          </a:p>
        </p:txBody>
      </p:sp>
      <p:sp>
        <p:nvSpPr>
          <p:cNvPr id="5" name="Footer Placeholder 4"/>
          <p:cNvSpPr>
            <a:spLocks noGrp="1"/>
          </p:cNvSpPr>
          <p:nvPr>
            <p:ph type="ftr" sz="quarter" idx="11"/>
          </p:nvPr>
        </p:nvSpPr>
        <p:spPr/>
        <p:txBody>
          <a:bodyPr/>
          <a:lstStyle/>
          <a:p>
            <a:pPr lvl="0">
              <a:defRPr/>
            </a:pPr>
            <a:r>
              <a:rPr lang="en-US"/>
              <a:t>© 2016 Pearson Education, Inc., Hoboken, NJ. All rights reserved.</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lvl="0">
              <a:defRPr/>
            </a:pPr>
            <a:fld id="{9F2598D2-2ED8-8547-B4B7-C382E9B8AC9E}" type="slidenum">
              <a:rPr lang="en-US"/>
              <a:pPr lvl="0">
                <a:defRPr/>
              </a:pPr>
              <a:t>38</a:t>
            </a:fld>
            <a:endParaRPr lang="en-US"/>
          </a:p>
        </p:txBody>
      </p:sp>
      <p:sp>
        <p:nvSpPr>
          <p:cNvPr id="65538" name="Rectangle 2"/>
          <p:cNvSpPr>
            <a:spLocks noGrp="1" noRot="1" noChangeAspect="1" noChangeArrowheads="1" noTextEdit="1"/>
          </p:cNvSpPr>
          <p:nvPr>
            <p:ph type="sldImg"/>
          </p:nvPr>
        </p:nvSpPr>
        <p:spPr>
          <a:ln/>
        </p:spPr>
      </p:sp>
      <p:sp>
        <p:nvSpPr>
          <p:cNvPr id="65539" name="Rectangle 3"/>
          <p:cNvSpPr>
            <a:spLocks noGrp="1" noChangeArrowheads="1"/>
          </p:cNvSpPr>
          <p:nvPr>
            <p:ph type="body" idx="1"/>
          </p:nvPr>
        </p:nvSpPr>
        <p:spPr/>
        <p:txBody>
          <a:bodyPr/>
          <a:lstStyle/>
          <a:p>
            <a:pPr lvl="0">
              <a:defRPr/>
            </a:pPr>
            <a:r>
              <a:rPr lang="en-GB"/>
              <a:t>Chapter 4 summary.</a:t>
            </a:r>
          </a:p>
        </p:txBody>
      </p:sp>
      <p:sp>
        <p:nvSpPr>
          <p:cNvPr id="2" name="Footer Placeholder 1"/>
          <p:cNvSpPr>
            <a:spLocks noGrp="1"/>
          </p:cNvSpPr>
          <p:nvPr>
            <p:ph type="ftr" sz="quarter" idx="10"/>
          </p:nvPr>
        </p:nvSpPr>
        <p:spPr/>
        <p:txBody>
          <a:bodyPr/>
          <a:lstStyle/>
          <a:p>
            <a:pPr lvl="0">
              <a:defRPr/>
            </a:pPr>
            <a:r>
              <a:rPr lang="en-US"/>
              <a:t>© 2016 Pearson Education, Inc., Hoboken, NJ. All rights reserved.</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A98F8F30-029E-7644-B43D-D6FE542EBDA3}" type="slidenum">
              <a:rPr kumimoji="0" lang="en-US" sz="1200" b="0" i="0" u="none" strike="noStrike" kern="1200" cap="none" spc="0" normalizeH="0" baseline="0" noProof="0">
                <a:ln>
                  <a:noFill/>
                </a:ln>
                <a:solidFill>
                  <a:srgbClr val="000000"/>
                </a:solidFill>
                <a:effectLst/>
                <a:uLnTx/>
                <a:uFillTx/>
                <a:latin typeface="Times New Roman"/>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4</a:t>
            </a:fld>
            <a:endParaRPr kumimoji="0" lang="en-US" sz="1200" b="0" i="0" u="none" strike="noStrike" kern="1200" cap="none" spc="0" normalizeH="0" baseline="0" noProof="0" dirty="0">
              <a:ln>
                <a:noFill/>
              </a:ln>
              <a:solidFill>
                <a:srgbClr val="000000"/>
              </a:solidFill>
              <a:effectLst/>
              <a:uLnTx/>
              <a:uFillTx/>
              <a:latin typeface="Times New Roman"/>
              <a:ea typeface="+mn-ea"/>
              <a:cs typeface="+mn-cs"/>
            </a:endParaRPr>
          </a:p>
        </p:txBody>
      </p:sp>
      <p:sp>
        <p:nvSpPr>
          <p:cNvPr id="94210" name="Rectangle 2"/>
          <p:cNvSpPr>
            <a:spLocks noGrp="1" noRot="1" noChangeAspect="1" noChangeArrowheads="1" noTextEdit="1"/>
          </p:cNvSpPr>
          <p:nvPr>
            <p:ph type="sldImg"/>
          </p:nvPr>
        </p:nvSpPr>
        <p:spPr>
          <a:ln/>
        </p:spPr>
      </p:sp>
      <p:sp>
        <p:nvSpPr>
          <p:cNvPr id="94211" name="Rectangle 3"/>
          <p:cNvSpPr>
            <a:spLocks noGrp="1" noChangeArrowheads="1"/>
          </p:cNvSpPr>
          <p:nvPr>
            <p:ph type="body" idx="1"/>
          </p:nvPr>
        </p:nvSpPr>
        <p:spPr/>
        <p:txBody>
          <a:bodyPr/>
          <a:lstStyle/>
          <a:p>
            <a:r>
              <a:rPr kumimoji="1" lang="en-US" sz="1200" b="0" i="0" u="none" strike="noStrike" kern="1200" baseline="0" dirty="0">
                <a:solidFill>
                  <a:schemeClr val="tx1"/>
                </a:solidFill>
                <a:latin typeface="Times New Roman" pitchFamily="33" charset="0"/>
                <a:ea typeface="+mn-ea"/>
                <a:cs typeface="+mn-cs"/>
              </a:rPr>
              <a:t>Each line is assigned a particular meaning or function. Although there are</a:t>
            </a:r>
          </a:p>
          <a:p>
            <a:r>
              <a:rPr kumimoji="1" lang="en-US" sz="1200" b="0" i="0" u="none" strike="noStrike" kern="1200" baseline="0" dirty="0">
                <a:solidFill>
                  <a:schemeClr val="tx1"/>
                </a:solidFill>
                <a:latin typeface="Times New Roman" pitchFamily="33" charset="0"/>
                <a:ea typeface="+mn-ea"/>
                <a:cs typeface="+mn-cs"/>
              </a:rPr>
              <a:t>many different bus designs, on any bus the lines can be classified into three functional</a:t>
            </a:r>
          </a:p>
          <a:p>
            <a:r>
              <a:rPr kumimoji="1" lang="en-US" sz="1200" b="0" i="0" u="none" strike="noStrike" kern="1200" baseline="0" dirty="0">
                <a:solidFill>
                  <a:schemeClr val="tx1"/>
                </a:solidFill>
                <a:latin typeface="Times New Roman" pitchFamily="33" charset="0"/>
                <a:ea typeface="+mn-ea"/>
                <a:cs typeface="+mn-cs"/>
              </a:rPr>
              <a:t>groups (Figure 3.16): data, address, and control lines. In addition, there may</a:t>
            </a:r>
          </a:p>
          <a:p>
            <a:r>
              <a:rPr kumimoji="1" lang="en-US" sz="1200" b="0" i="0" u="none" strike="noStrike" kern="1200" baseline="0" dirty="0">
                <a:solidFill>
                  <a:schemeClr val="tx1"/>
                </a:solidFill>
                <a:latin typeface="Times New Roman" pitchFamily="33" charset="0"/>
                <a:ea typeface="+mn-ea"/>
                <a:cs typeface="+mn-cs"/>
              </a:rPr>
              <a:t>be power distribution lines that supply power to the attached modules.</a:t>
            </a:r>
            <a:endParaRPr kumimoji="1" lang="en-US" sz="1200" kern="1200" baseline="0" dirty="0">
              <a:solidFill>
                <a:schemeClr val="tx1"/>
              </a:solidFill>
              <a:latin typeface="Times New Roman" pitchFamily="33" charset="0"/>
              <a:ea typeface="+mn-ea"/>
              <a:cs typeface="+mn-cs"/>
            </a:endParaRPr>
          </a:p>
          <a:p>
            <a:endParaRPr kumimoji="1" lang="en-US" sz="1200" kern="1200" baseline="0" dirty="0">
              <a:solidFill>
                <a:schemeClr val="tx1"/>
              </a:solidFill>
              <a:latin typeface="Times New Roman" pitchFamily="33" charset="0"/>
              <a:ea typeface="+mn-ea"/>
              <a:cs typeface="+mn-cs"/>
            </a:endParaRPr>
          </a:p>
          <a:p>
            <a:r>
              <a:rPr kumimoji="1" lang="en-US" sz="1200" kern="1200" baseline="0" dirty="0">
                <a:solidFill>
                  <a:schemeClr val="tx1"/>
                </a:solidFill>
                <a:latin typeface="Times New Roman" pitchFamily="33" charset="0"/>
                <a:ea typeface="+mn-ea"/>
                <a:cs typeface="+mn-cs"/>
              </a:rPr>
              <a:t>The operation of the bus is as follows. If one module wishes to send data to</a:t>
            </a:r>
          </a:p>
          <a:p>
            <a:r>
              <a:rPr kumimoji="1" lang="en-US" sz="1200" kern="1200" baseline="0" dirty="0">
                <a:solidFill>
                  <a:schemeClr val="tx1"/>
                </a:solidFill>
                <a:latin typeface="Times New Roman" pitchFamily="33" charset="0"/>
                <a:ea typeface="+mn-ea"/>
                <a:cs typeface="+mn-cs"/>
              </a:rPr>
              <a:t>another, it must do two things: (1) obtain the use of the bus, and (2) transfer data</a:t>
            </a:r>
          </a:p>
          <a:p>
            <a:r>
              <a:rPr kumimoji="1" lang="en-US" sz="1200" kern="1200" baseline="0" dirty="0">
                <a:solidFill>
                  <a:schemeClr val="tx1"/>
                </a:solidFill>
                <a:latin typeface="Times New Roman" pitchFamily="33" charset="0"/>
                <a:ea typeface="+mn-ea"/>
                <a:cs typeface="+mn-cs"/>
              </a:rPr>
              <a:t>via the bus. If one module wishes to request data from another module, it must (1)</a:t>
            </a:r>
          </a:p>
          <a:p>
            <a:r>
              <a:rPr kumimoji="1" lang="en-US" sz="1200" kern="1200" baseline="0" dirty="0">
                <a:solidFill>
                  <a:schemeClr val="tx1"/>
                </a:solidFill>
                <a:latin typeface="Times New Roman" pitchFamily="33" charset="0"/>
                <a:ea typeface="+mn-ea"/>
                <a:cs typeface="+mn-cs"/>
              </a:rPr>
              <a:t>obtain the use of the bus, and (2) transfer a request to the other module over the</a:t>
            </a:r>
          </a:p>
          <a:p>
            <a:r>
              <a:rPr kumimoji="1" lang="en-US" sz="1200" kern="1200" baseline="0" dirty="0">
                <a:solidFill>
                  <a:schemeClr val="tx1"/>
                </a:solidFill>
                <a:latin typeface="Times New Roman" pitchFamily="33" charset="0"/>
                <a:ea typeface="+mn-ea"/>
                <a:cs typeface="+mn-cs"/>
              </a:rPr>
              <a:t>appropriate control and address lines. It must then wait for that second module to</a:t>
            </a:r>
          </a:p>
          <a:p>
            <a:r>
              <a:rPr kumimoji="1" lang="en-US" sz="1200" kern="1200" baseline="0" dirty="0">
                <a:solidFill>
                  <a:schemeClr val="tx1"/>
                </a:solidFill>
                <a:latin typeface="Times New Roman" pitchFamily="33" charset="0"/>
                <a:ea typeface="+mn-ea"/>
                <a:cs typeface="+mn-cs"/>
              </a:rPr>
              <a:t>send the data.</a:t>
            </a:r>
            <a:endParaRPr lang="en-GB" dirty="0"/>
          </a:p>
        </p:txBody>
      </p:sp>
      <p:sp>
        <p:nvSpPr>
          <p:cNvPr id="2" name="Footer Placeholder 1"/>
          <p:cNvSpPr>
            <a:spLocks noGrp="1"/>
          </p:cNvSpPr>
          <p:nvPr>
            <p:ph type="ftr" sz="quarter"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Times New Roman"/>
                <a:ea typeface="+mn-ea"/>
                <a:cs typeface="+mn-cs"/>
              </a:rPr>
              <a:t>© 2016 Pearson Education, Inc., Hoboken, NJ. All rights reserved.</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TextEdit="1"/>
          </p:cNvSpPr>
          <p:nvPr>
            <p:ph type="sldImg"/>
          </p:nvPr>
        </p:nvSpPr>
        <p:spPr/>
      </p:sp>
      <p:sp>
        <p:nvSpPr>
          <p:cNvPr id="3" name="Notes Placeholder 2"/>
          <p:cNvSpPr>
            <a:spLocks noGrp="1"/>
          </p:cNvSpPr>
          <p:nvPr>
            <p:ph type="body" idx="1"/>
          </p:nvPr>
        </p:nvSpPr>
        <p:spPr/>
        <p:txBody>
          <a:bodyPr>
            <a:normAutofit/>
          </a:bodyPr>
          <a:lstStyle/>
          <a:p>
            <a:pPr lvl="0">
              <a:defRPr/>
            </a:pPr>
            <a:r>
              <a:rPr kumimoji="1" lang="en-US" sz="1200" kern="1200" baseline="0">
                <a:solidFill>
                  <a:schemeClr val="tx1"/>
                </a:solidFill>
                <a:latin typeface="Times New Roman"/>
                <a:ea typeface="+mn-ea"/>
                <a:cs typeface="+mn-cs"/>
              </a:rPr>
              <a:t>Although seemingly simple in concept, computer memory exhibits perhaps the widest</a:t>
            </a:r>
          </a:p>
          <a:p>
            <a:pPr lvl="0">
              <a:defRPr/>
            </a:pPr>
            <a:r>
              <a:rPr kumimoji="1" lang="en-US" sz="1200" kern="1200" baseline="0">
                <a:solidFill>
                  <a:schemeClr val="tx1"/>
                </a:solidFill>
                <a:latin typeface="Times New Roman"/>
                <a:ea typeface="+mn-ea"/>
                <a:cs typeface="+mn-cs"/>
              </a:rPr>
              <a:t>range of type, technology, organization, performance, and cost of any feature</a:t>
            </a:r>
          </a:p>
          <a:p>
            <a:pPr lvl="0">
              <a:defRPr/>
            </a:pPr>
            <a:r>
              <a:rPr kumimoji="1" lang="en-US" sz="1200" kern="1200" baseline="0">
                <a:solidFill>
                  <a:schemeClr val="tx1"/>
                </a:solidFill>
                <a:latin typeface="Times New Roman"/>
                <a:ea typeface="+mn-ea"/>
                <a:cs typeface="+mn-cs"/>
              </a:rPr>
              <a:t>of a computer system. No single technology is optimal in satisfying the memory</a:t>
            </a:r>
          </a:p>
          <a:p>
            <a:pPr lvl="0">
              <a:defRPr/>
            </a:pPr>
            <a:r>
              <a:rPr kumimoji="1" lang="en-US" sz="1200" kern="1200" baseline="0">
                <a:solidFill>
                  <a:schemeClr val="tx1"/>
                </a:solidFill>
                <a:latin typeface="Times New Roman"/>
                <a:ea typeface="+mn-ea"/>
                <a:cs typeface="+mn-cs"/>
              </a:rPr>
              <a:t>requirements for a computer system. As a consequence, the typical computer</a:t>
            </a:r>
          </a:p>
          <a:p>
            <a:pPr lvl="0">
              <a:defRPr/>
            </a:pPr>
            <a:r>
              <a:rPr kumimoji="1" lang="en-US" sz="1200" kern="1200" baseline="0">
                <a:solidFill>
                  <a:schemeClr val="tx1"/>
                </a:solidFill>
                <a:latin typeface="Times New Roman"/>
                <a:ea typeface="+mn-ea"/>
                <a:cs typeface="+mn-cs"/>
              </a:rPr>
              <a:t>system is equipped with a hierarchy of memory subsystems, some internal to the</a:t>
            </a:r>
          </a:p>
          <a:p>
            <a:pPr lvl="0">
              <a:defRPr/>
            </a:pPr>
            <a:r>
              <a:rPr kumimoji="1" lang="en-US" sz="1200" kern="1200" baseline="0">
                <a:solidFill>
                  <a:schemeClr val="tx1"/>
                </a:solidFill>
                <a:latin typeface="Times New Roman"/>
                <a:ea typeface="+mn-ea"/>
                <a:cs typeface="+mn-cs"/>
              </a:rPr>
              <a:t>system (directly accessible by the processor) and some external (accessible by the</a:t>
            </a:r>
          </a:p>
          <a:p>
            <a:pPr lvl="0">
              <a:defRPr/>
            </a:pPr>
            <a:r>
              <a:rPr kumimoji="1" lang="en-US" sz="1200" kern="1200" baseline="0">
                <a:solidFill>
                  <a:schemeClr val="tx1"/>
                </a:solidFill>
                <a:latin typeface="Times New Roman"/>
                <a:ea typeface="+mn-ea"/>
                <a:cs typeface="+mn-cs"/>
              </a:rPr>
              <a:t>processor via an I/O module).</a:t>
            </a:r>
          </a:p>
          <a:p>
            <a:pPr lvl="0">
              <a:defRPr/>
            </a:pPr>
            <a:endParaRPr kumimoji="1" lang="en-US" sz="1200" kern="1200" baseline="0">
              <a:solidFill>
                <a:schemeClr val="tx1"/>
              </a:solidFill>
              <a:latin typeface="Times New Roman"/>
              <a:ea typeface="+mn-ea"/>
              <a:cs typeface="+mn-cs"/>
            </a:endParaRPr>
          </a:p>
          <a:p>
            <a:pPr lvl="0">
              <a:defRPr/>
            </a:pPr>
            <a:r>
              <a:rPr kumimoji="1" lang="en-US" sz="1200" kern="1200" baseline="0">
                <a:solidFill>
                  <a:schemeClr val="tx1"/>
                </a:solidFill>
                <a:latin typeface="Times New Roman"/>
                <a:ea typeface="+mn-ea"/>
                <a:cs typeface="+mn-cs"/>
              </a:rPr>
              <a:t>This chapter and the next focus on internal memory elements, while Chapter 6</a:t>
            </a:r>
          </a:p>
          <a:p>
            <a:pPr lvl="0">
              <a:defRPr/>
            </a:pPr>
            <a:r>
              <a:rPr kumimoji="1" lang="en-US" sz="1200" kern="1200" baseline="0">
                <a:solidFill>
                  <a:schemeClr val="tx1"/>
                </a:solidFill>
                <a:latin typeface="Times New Roman"/>
                <a:ea typeface="+mn-ea"/>
                <a:cs typeface="+mn-cs"/>
              </a:rPr>
              <a:t>is devoted to external memory. To begin, the first section examines key characteristics</a:t>
            </a:r>
          </a:p>
          <a:p>
            <a:pPr lvl="0">
              <a:defRPr/>
            </a:pPr>
            <a:r>
              <a:rPr kumimoji="1" lang="en-US" sz="1200" kern="1200" baseline="0">
                <a:solidFill>
                  <a:schemeClr val="tx1"/>
                </a:solidFill>
                <a:latin typeface="Times New Roman"/>
                <a:ea typeface="+mn-ea"/>
                <a:cs typeface="+mn-cs"/>
              </a:rPr>
              <a:t>of computer memories. The remainder of the chapter examines an essential element</a:t>
            </a:r>
          </a:p>
          <a:p>
            <a:pPr lvl="0">
              <a:defRPr/>
            </a:pPr>
            <a:r>
              <a:rPr kumimoji="1" lang="en-US" sz="1200" kern="1200" baseline="0">
                <a:solidFill>
                  <a:schemeClr val="tx1"/>
                </a:solidFill>
                <a:latin typeface="Times New Roman"/>
                <a:ea typeface="+mn-ea"/>
                <a:cs typeface="+mn-cs"/>
              </a:rPr>
              <a:t>of all modern computer systems: cache memory.</a:t>
            </a:r>
          </a:p>
          <a:p>
            <a:pPr lvl="0">
              <a:defRPr/>
            </a:pPr>
            <a:endParaRPr lang="en-US"/>
          </a:p>
        </p:txBody>
      </p:sp>
      <p:sp>
        <p:nvSpPr>
          <p:cNvPr id="4" name="Slide Number Placeholder 3"/>
          <p:cNvSpPr>
            <a:spLocks noGrp="1"/>
          </p:cNvSpPr>
          <p:nvPr>
            <p:ph type="sldNum" sz="quarter" idx="10"/>
          </p:nvPr>
        </p:nvSpPr>
        <p:spPr/>
        <p:txBody>
          <a:bodyPr/>
          <a:lstStyle/>
          <a:p>
            <a:pPr lvl="0">
              <a:defRPr/>
            </a:pPr>
            <a:fld id="{426AC9EA-110C-D44B-81A3-E5165EEE361B}" type="slidenum">
              <a:rPr lang="en-US"/>
              <a:pPr lvl="0">
                <a:defRPr/>
              </a:pPr>
              <a:t>5</a:t>
            </a:fld>
            <a:endParaRPr lang="en-US"/>
          </a:p>
        </p:txBody>
      </p:sp>
      <p:sp>
        <p:nvSpPr>
          <p:cNvPr id="5" name="Footer Placeholder 4"/>
          <p:cNvSpPr>
            <a:spLocks noGrp="1"/>
          </p:cNvSpPr>
          <p:nvPr>
            <p:ph type="ftr" sz="quarter" idx="11"/>
          </p:nvPr>
        </p:nvSpPr>
        <p:spPr/>
        <p:txBody>
          <a:bodyPr/>
          <a:lstStyle/>
          <a:p>
            <a:pPr lvl="0">
              <a:defRPr/>
            </a:pPr>
            <a:r>
              <a:rPr lang="en-US"/>
              <a:t>© 2016 Pearson Education, Inc., Hoboken, NJ. All rights reserved.</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TextEdit="1"/>
          </p:cNvSpPr>
          <p:nvPr>
            <p:ph type="sldImg"/>
          </p:nvPr>
        </p:nvSpPr>
        <p:spPr/>
      </p:sp>
      <p:sp>
        <p:nvSpPr>
          <p:cNvPr id="3" name="Notes Placeholder 2"/>
          <p:cNvSpPr>
            <a:spLocks noGrp="1"/>
          </p:cNvSpPr>
          <p:nvPr>
            <p:ph type="body" idx="1"/>
          </p:nvPr>
        </p:nvSpPr>
        <p:spPr/>
        <p:txBody>
          <a:bodyPr>
            <a:normAutofit fontScale="40000" lnSpcReduction="20000"/>
          </a:bodyPr>
          <a:lstStyle/>
          <a:p>
            <a:pPr lvl="0">
              <a:defRPr/>
            </a:pPr>
            <a:r>
              <a:rPr kumimoji="1" lang="en-US" sz="1200" kern="1200" baseline="0">
                <a:solidFill>
                  <a:schemeClr val="tx1"/>
                </a:solidFill>
                <a:latin typeface="Times New Roman"/>
                <a:ea typeface="+mn-ea"/>
                <a:cs typeface="+mn-cs"/>
              </a:rPr>
              <a:t>The design constraints on a computer’s memory can be summed up by three questions:</a:t>
            </a:r>
          </a:p>
          <a:p>
            <a:pPr lvl="0">
              <a:defRPr/>
            </a:pPr>
            <a:r>
              <a:rPr kumimoji="1" lang="en-US" sz="1200" kern="1200" baseline="0">
                <a:solidFill>
                  <a:schemeClr val="tx1"/>
                </a:solidFill>
                <a:latin typeface="Times New Roman"/>
                <a:ea typeface="+mn-ea"/>
                <a:cs typeface="+mn-cs"/>
              </a:rPr>
              <a:t>How much? How fast? How expensive?</a:t>
            </a:r>
          </a:p>
          <a:p>
            <a:pPr lvl="0">
              <a:defRPr/>
            </a:pPr>
            <a:endParaRPr kumimoji="1" lang="en-US" sz="1200" kern="1200" baseline="0">
              <a:solidFill>
                <a:schemeClr val="tx1"/>
              </a:solidFill>
              <a:latin typeface="Times New Roman"/>
              <a:ea typeface="+mn-ea"/>
              <a:cs typeface="+mn-cs"/>
            </a:endParaRPr>
          </a:p>
          <a:p>
            <a:pPr lvl="0">
              <a:defRPr/>
            </a:pPr>
            <a:r>
              <a:rPr kumimoji="1" lang="en-US" sz="1200" kern="1200" baseline="0">
                <a:solidFill>
                  <a:schemeClr val="tx1"/>
                </a:solidFill>
                <a:latin typeface="Times New Roman"/>
                <a:ea typeface="+mn-ea"/>
                <a:cs typeface="+mn-cs"/>
              </a:rPr>
              <a:t>The question of how much is somewhat open ended. If the capacity is there,</a:t>
            </a:r>
          </a:p>
          <a:p>
            <a:pPr lvl="0">
              <a:defRPr/>
            </a:pPr>
            <a:r>
              <a:rPr kumimoji="1" lang="en-US" sz="1200" kern="1200" baseline="0">
                <a:solidFill>
                  <a:schemeClr val="tx1"/>
                </a:solidFill>
                <a:latin typeface="Times New Roman"/>
                <a:ea typeface="+mn-ea"/>
                <a:cs typeface="+mn-cs"/>
              </a:rPr>
              <a:t>applications will likely be developed to use it. The question of how fast is, in a sense,</a:t>
            </a:r>
          </a:p>
          <a:p>
            <a:pPr lvl="0">
              <a:defRPr/>
            </a:pPr>
            <a:r>
              <a:rPr kumimoji="1" lang="en-US" sz="1200" kern="1200" baseline="0">
                <a:solidFill>
                  <a:schemeClr val="tx1"/>
                </a:solidFill>
                <a:latin typeface="Times New Roman"/>
                <a:ea typeface="+mn-ea"/>
                <a:cs typeface="+mn-cs"/>
              </a:rPr>
              <a:t>easier to answer. To achieve greatest performance, the memory must be able to</a:t>
            </a:r>
          </a:p>
          <a:p>
            <a:pPr lvl="0">
              <a:defRPr/>
            </a:pPr>
            <a:r>
              <a:rPr kumimoji="1" lang="en-US" sz="1200" kern="1200" baseline="0">
                <a:solidFill>
                  <a:schemeClr val="tx1"/>
                </a:solidFill>
                <a:latin typeface="Times New Roman"/>
                <a:ea typeface="+mn-ea"/>
                <a:cs typeface="+mn-cs"/>
              </a:rPr>
              <a:t>keep up with the processor. That is, as the processor is executing instructions, we</a:t>
            </a:r>
          </a:p>
          <a:p>
            <a:pPr lvl="0">
              <a:defRPr/>
            </a:pPr>
            <a:r>
              <a:rPr kumimoji="1" lang="en-US" sz="1200" kern="1200" baseline="0">
                <a:solidFill>
                  <a:schemeClr val="tx1"/>
                </a:solidFill>
                <a:latin typeface="Times New Roman"/>
                <a:ea typeface="+mn-ea"/>
                <a:cs typeface="+mn-cs"/>
              </a:rPr>
              <a:t>would not want it to have to pause waiting for instructions or operands. The final</a:t>
            </a:r>
          </a:p>
          <a:p>
            <a:pPr lvl="0">
              <a:defRPr/>
            </a:pPr>
            <a:r>
              <a:rPr kumimoji="1" lang="en-US" sz="1200" kern="1200" baseline="0">
                <a:solidFill>
                  <a:schemeClr val="tx1"/>
                </a:solidFill>
                <a:latin typeface="Times New Roman"/>
                <a:ea typeface="+mn-ea"/>
                <a:cs typeface="+mn-cs"/>
              </a:rPr>
              <a:t>question must also be considered. For a practical system, the cost of memory must</a:t>
            </a:r>
          </a:p>
          <a:p>
            <a:pPr lvl="0">
              <a:defRPr/>
            </a:pPr>
            <a:r>
              <a:rPr kumimoji="1" lang="en-US" sz="1200" kern="1200" baseline="0">
                <a:solidFill>
                  <a:schemeClr val="tx1"/>
                </a:solidFill>
                <a:latin typeface="Times New Roman"/>
                <a:ea typeface="+mn-ea"/>
                <a:cs typeface="+mn-cs"/>
              </a:rPr>
              <a:t>be reasonable in relationship to other components.</a:t>
            </a:r>
          </a:p>
          <a:p>
            <a:pPr lvl="0">
              <a:defRPr/>
            </a:pPr>
            <a:endParaRPr kumimoji="1" lang="en-US" sz="1200" kern="1200" baseline="0">
              <a:solidFill>
                <a:schemeClr val="tx1"/>
              </a:solidFill>
              <a:latin typeface="Times New Roman"/>
              <a:ea typeface="+mn-ea"/>
              <a:cs typeface="+mn-cs"/>
            </a:endParaRPr>
          </a:p>
          <a:p>
            <a:pPr lvl="0">
              <a:defRPr/>
            </a:pPr>
            <a:r>
              <a:rPr kumimoji="1" lang="en-US" sz="1200" kern="1200" baseline="0">
                <a:solidFill>
                  <a:schemeClr val="tx1"/>
                </a:solidFill>
                <a:latin typeface="Times New Roman"/>
                <a:ea typeface="+mn-ea"/>
                <a:cs typeface="+mn-cs"/>
              </a:rPr>
              <a:t>As might be expected, there is a trade-off among the three key characteristics</a:t>
            </a:r>
          </a:p>
          <a:p>
            <a:pPr lvl="0">
              <a:defRPr/>
            </a:pPr>
            <a:r>
              <a:rPr kumimoji="1" lang="en-US" sz="1200" kern="1200" baseline="0">
                <a:solidFill>
                  <a:schemeClr val="tx1"/>
                </a:solidFill>
                <a:latin typeface="Times New Roman"/>
                <a:ea typeface="+mn-ea"/>
                <a:cs typeface="+mn-cs"/>
              </a:rPr>
              <a:t>of memory: capacity, access time, and cost. A variety of technologies are used to</a:t>
            </a:r>
          </a:p>
          <a:p>
            <a:pPr lvl="0">
              <a:defRPr/>
            </a:pPr>
            <a:r>
              <a:rPr kumimoji="1" lang="en-US" sz="1200" kern="1200" baseline="0">
                <a:solidFill>
                  <a:schemeClr val="tx1"/>
                </a:solidFill>
                <a:latin typeface="Times New Roman"/>
                <a:ea typeface="+mn-ea"/>
                <a:cs typeface="+mn-cs"/>
              </a:rPr>
              <a:t>implement memory systems, and across this spectrum of technologies, the following</a:t>
            </a:r>
          </a:p>
          <a:p>
            <a:pPr lvl="0">
              <a:defRPr/>
            </a:pPr>
            <a:r>
              <a:rPr kumimoji="1" lang="en-US" sz="1200" kern="1200" baseline="0">
                <a:solidFill>
                  <a:schemeClr val="tx1"/>
                </a:solidFill>
                <a:latin typeface="Times New Roman"/>
                <a:ea typeface="+mn-ea"/>
                <a:cs typeface="+mn-cs"/>
              </a:rPr>
              <a:t>relationships hold:</a:t>
            </a:r>
          </a:p>
          <a:p>
            <a:pPr lvl="0">
              <a:defRPr/>
            </a:pPr>
            <a:endParaRPr kumimoji="1" lang="en-US" sz="1200" kern="1200" baseline="0">
              <a:solidFill>
                <a:schemeClr val="tx1"/>
              </a:solidFill>
              <a:latin typeface="Times New Roman"/>
              <a:ea typeface="+mn-ea"/>
              <a:cs typeface="+mn-cs"/>
            </a:endParaRPr>
          </a:p>
          <a:p>
            <a:pPr lvl="0">
              <a:defRPr/>
            </a:pPr>
            <a:r>
              <a:rPr kumimoji="1" lang="en-US" sz="1200" kern="1200" baseline="0">
                <a:solidFill>
                  <a:schemeClr val="tx1"/>
                </a:solidFill>
                <a:latin typeface="Times New Roman"/>
                <a:ea typeface="+mn-ea"/>
                <a:cs typeface="+mn-cs"/>
              </a:rPr>
              <a:t>• Faster access time, greater cost per bit</a:t>
            </a:r>
          </a:p>
          <a:p>
            <a:pPr lvl="0">
              <a:defRPr/>
            </a:pPr>
            <a:endParaRPr kumimoji="1" lang="en-US" sz="1200" kern="1200" baseline="0">
              <a:solidFill>
                <a:schemeClr val="tx1"/>
              </a:solidFill>
              <a:latin typeface="Times New Roman"/>
              <a:ea typeface="+mn-ea"/>
              <a:cs typeface="+mn-cs"/>
            </a:endParaRPr>
          </a:p>
          <a:p>
            <a:pPr lvl="0">
              <a:defRPr/>
            </a:pPr>
            <a:r>
              <a:rPr kumimoji="1" lang="en-US" sz="1200" kern="1200" baseline="0">
                <a:solidFill>
                  <a:schemeClr val="tx1"/>
                </a:solidFill>
                <a:latin typeface="Times New Roman"/>
                <a:ea typeface="+mn-ea"/>
                <a:cs typeface="+mn-cs"/>
              </a:rPr>
              <a:t>• Greater capacity, smaller cost per bit</a:t>
            </a:r>
          </a:p>
          <a:p>
            <a:pPr lvl="0">
              <a:defRPr/>
            </a:pPr>
            <a:endParaRPr kumimoji="1" lang="en-US" sz="1200" kern="1200" baseline="0">
              <a:solidFill>
                <a:schemeClr val="tx1"/>
              </a:solidFill>
              <a:latin typeface="Times New Roman"/>
              <a:ea typeface="+mn-ea"/>
              <a:cs typeface="+mn-cs"/>
            </a:endParaRPr>
          </a:p>
          <a:p>
            <a:pPr lvl="0">
              <a:defRPr/>
            </a:pPr>
            <a:r>
              <a:rPr kumimoji="1" lang="en-US" sz="1200" kern="1200" baseline="0">
                <a:solidFill>
                  <a:schemeClr val="tx1"/>
                </a:solidFill>
                <a:latin typeface="Times New Roman"/>
                <a:ea typeface="+mn-ea"/>
                <a:cs typeface="+mn-cs"/>
              </a:rPr>
              <a:t>• Greater capacity, slower access time</a:t>
            </a:r>
          </a:p>
          <a:p>
            <a:pPr lvl="0">
              <a:defRPr/>
            </a:pPr>
            <a:endParaRPr kumimoji="1" lang="en-US" sz="1200" kern="1200" baseline="0">
              <a:solidFill>
                <a:schemeClr val="tx1"/>
              </a:solidFill>
              <a:latin typeface="Times New Roman"/>
              <a:ea typeface="+mn-ea"/>
              <a:cs typeface="+mn-cs"/>
            </a:endParaRPr>
          </a:p>
          <a:p>
            <a:pPr lvl="0">
              <a:defRPr/>
            </a:pPr>
            <a:r>
              <a:rPr kumimoji="1" lang="en-US" sz="1200" kern="1200" baseline="0">
                <a:solidFill>
                  <a:schemeClr val="tx1"/>
                </a:solidFill>
                <a:latin typeface="Times New Roman"/>
                <a:ea typeface="+mn-ea"/>
                <a:cs typeface="+mn-cs"/>
              </a:rPr>
              <a:t>The dilemma facing the designer is clear. The designer would like to use memory</a:t>
            </a:r>
          </a:p>
          <a:p>
            <a:pPr lvl="0">
              <a:defRPr/>
            </a:pPr>
            <a:r>
              <a:rPr kumimoji="1" lang="en-US" sz="1200" kern="1200" baseline="0">
                <a:solidFill>
                  <a:schemeClr val="tx1"/>
                </a:solidFill>
                <a:latin typeface="Times New Roman"/>
                <a:ea typeface="+mn-ea"/>
                <a:cs typeface="+mn-cs"/>
              </a:rPr>
              <a:t>technologies that provide for large-capacity memory, both because the capacity</a:t>
            </a:r>
          </a:p>
          <a:p>
            <a:pPr lvl="0">
              <a:defRPr/>
            </a:pPr>
            <a:r>
              <a:rPr kumimoji="1" lang="en-US" sz="1200" kern="1200" baseline="0">
                <a:solidFill>
                  <a:schemeClr val="tx1"/>
                </a:solidFill>
                <a:latin typeface="Times New Roman"/>
                <a:ea typeface="+mn-ea"/>
                <a:cs typeface="+mn-cs"/>
              </a:rPr>
              <a:t>is needed and because the cost per bit is low. However, to meet performance</a:t>
            </a:r>
          </a:p>
          <a:p>
            <a:pPr lvl="0">
              <a:defRPr/>
            </a:pPr>
            <a:r>
              <a:rPr kumimoji="1" lang="en-US" sz="1200" kern="1200" baseline="0">
                <a:solidFill>
                  <a:schemeClr val="tx1"/>
                </a:solidFill>
                <a:latin typeface="Times New Roman"/>
                <a:ea typeface="+mn-ea"/>
                <a:cs typeface="+mn-cs"/>
              </a:rPr>
              <a:t>requirements, the designer needs to use expensive, relatively lower-capacity memories</a:t>
            </a:r>
          </a:p>
          <a:p>
            <a:pPr lvl="0">
              <a:defRPr/>
            </a:pPr>
            <a:r>
              <a:rPr kumimoji="1" lang="en-US" sz="1200" kern="1200" baseline="0">
                <a:solidFill>
                  <a:schemeClr val="tx1"/>
                </a:solidFill>
                <a:latin typeface="Times New Roman"/>
                <a:ea typeface="+mn-ea"/>
                <a:cs typeface="+mn-cs"/>
              </a:rPr>
              <a:t>with short access times.</a:t>
            </a:r>
          </a:p>
          <a:p>
            <a:pPr lvl="0">
              <a:defRPr/>
            </a:pPr>
            <a:endParaRPr kumimoji="1" lang="en-US" sz="1200" kern="1200" baseline="0">
              <a:solidFill>
                <a:schemeClr val="tx1"/>
              </a:solidFill>
              <a:latin typeface="Times New Roman"/>
              <a:ea typeface="+mn-ea"/>
              <a:cs typeface="+mn-cs"/>
            </a:endParaRPr>
          </a:p>
          <a:p>
            <a:pPr lvl="0">
              <a:defRPr/>
            </a:pPr>
            <a:r>
              <a:rPr kumimoji="1" lang="en-US" sz="1200" kern="1200" baseline="0">
                <a:solidFill>
                  <a:schemeClr val="tx1"/>
                </a:solidFill>
                <a:latin typeface="Times New Roman"/>
                <a:ea typeface="+mn-ea"/>
                <a:cs typeface="+mn-cs"/>
              </a:rPr>
              <a:t>The way out of this dilemma is not to rely on a single memory component or</a:t>
            </a:r>
          </a:p>
          <a:p>
            <a:pPr lvl="0">
              <a:defRPr/>
            </a:pPr>
            <a:r>
              <a:rPr kumimoji="1" lang="en-US" sz="1200" kern="1200" baseline="0">
                <a:solidFill>
                  <a:schemeClr val="tx1"/>
                </a:solidFill>
                <a:latin typeface="Times New Roman"/>
                <a:ea typeface="+mn-ea"/>
                <a:cs typeface="+mn-cs"/>
              </a:rPr>
              <a:t>technology, but to employ a </a:t>
            </a:r>
            <a:r>
              <a:rPr kumimoji="1" lang="en-US" sz="1200" b="1" kern="1200" baseline="0">
                <a:solidFill>
                  <a:schemeClr val="tx1"/>
                </a:solidFill>
                <a:latin typeface="Times New Roman"/>
                <a:ea typeface="+mn-ea"/>
                <a:cs typeface="+mn-cs"/>
              </a:rPr>
              <a:t>memory hierarchy.</a:t>
            </a:r>
            <a:endParaRPr lang="en-US"/>
          </a:p>
        </p:txBody>
      </p:sp>
      <p:sp>
        <p:nvSpPr>
          <p:cNvPr id="4" name="Slide Number Placeholder 3"/>
          <p:cNvSpPr>
            <a:spLocks noGrp="1"/>
          </p:cNvSpPr>
          <p:nvPr>
            <p:ph type="sldNum" sz="quarter" idx="10"/>
          </p:nvPr>
        </p:nvSpPr>
        <p:spPr/>
        <p:txBody>
          <a:bodyPr/>
          <a:lstStyle/>
          <a:p>
            <a:pPr lvl="0">
              <a:defRPr/>
            </a:pPr>
            <a:fld id="{56C40E98-D33D-704E-929D-27FB84CF5632}" type="slidenum">
              <a:rPr lang="en-US"/>
              <a:pPr lvl="0">
                <a:defRPr/>
              </a:pPr>
              <a:t>6</a:t>
            </a:fld>
            <a:endParaRPr lang="en-US"/>
          </a:p>
        </p:txBody>
      </p:sp>
      <p:sp>
        <p:nvSpPr>
          <p:cNvPr id="5" name="Footer Placeholder 4"/>
          <p:cNvSpPr>
            <a:spLocks noGrp="1"/>
          </p:cNvSpPr>
          <p:nvPr>
            <p:ph type="ftr" sz="quarter" idx="11"/>
          </p:nvPr>
        </p:nvSpPr>
        <p:spPr/>
        <p:txBody>
          <a:bodyPr/>
          <a:lstStyle/>
          <a:p>
            <a:pPr lvl="0">
              <a:defRPr/>
            </a:pPr>
            <a:r>
              <a:rPr lang="en-US"/>
              <a:t>© 2016 Pearson Education, Inc., Hoboken, NJ. All rights reserved.</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TextEdit="1"/>
          </p:cNvSpPr>
          <p:nvPr>
            <p:ph type="sldImg"/>
          </p:nvPr>
        </p:nvSpPr>
        <p:spPr/>
      </p:sp>
      <p:sp>
        <p:nvSpPr>
          <p:cNvPr id="3" name="Notes Placeholder 2"/>
          <p:cNvSpPr>
            <a:spLocks noGrp="1"/>
          </p:cNvSpPr>
          <p:nvPr>
            <p:ph type="body" idx="1"/>
          </p:nvPr>
        </p:nvSpPr>
        <p:spPr/>
        <p:txBody>
          <a:bodyPr>
            <a:normAutofit fontScale="40000" lnSpcReduction="20000"/>
          </a:bodyPr>
          <a:lstStyle/>
          <a:p>
            <a:pPr lvl="0">
              <a:defRPr/>
            </a:pPr>
            <a:r>
              <a:rPr kumimoji="1" lang="en-US" sz="1200" kern="1200" baseline="0">
                <a:solidFill>
                  <a:schemeClr val="tx1"/>
                </a:solidFill>
                <a:latin typeface="Times New Roman"/>
                <a:ea typeface="+mn-ea"/>
                <a:cs typeface="+mn-cs"/>
              </a:rPr>
              <a:t>A typical hierarchy is illustrated in</a:t>
            </a:r>
          </a:p>
          <a:p>
            <a:pPr lvl="0">
              <a:defRPr/>
            </a:pPr>
            <a:r>
              <a:rPr kumimoji="1" lang="en-US" sz="1200" kern="1200" baseline="0">
                <a:solidFill>
                  <a:schemeClr val="tx1"/>
                </a:solidFill>
                <a:latin typeface="Times New Roman"/>
                <a:ea typeface="+mn-ea"/>
                <a:cs typeface="+mn-cs"/>
              </a:rPr>
              <a:t>Figure 4.1. As one goes down the hierarchy, the following occur:</a:t>
            </a:r>
          </a:p>
          <a:p>
            <a:pPr lvl="0">
              <a:defRPr/>
            </a:pPr>
            <a:endParaRPr kumimoji="1" lang="en-US" sz="1200" b="1" kern="1200" baseline="0">
              <a:solidFill>
                <a:schemeClr val="tx1"/>
              </a:solidFill>
              <a:latin typeface="Times New Roman"/>
              <a:ea typeface="+mn-ea"/>
              <a:cs typeface="+mn-cs"/>
            </a:endParaRPr>
          </a:p>
          <a:p>
            <a:pPr lvl="0">
              <a:defRPr/>
            </a:pPr>
            <a:r>
              <a:rPr kumimoji="1" lang="en-US" sz="1200" b="1" kern="1200" baseline="0">
                <a:solidFill>
                  <a:schemeClr val="tx1"/>
                </a:solidFill>
                <a:latin typeface="Times New Roman"/>
                <a:ea typeface="+mn-ea"/>
                <a:cs typeface="+mn-cs"/>
              </a:rPr>
              <a:t>a. Decreasing cost per bit</a:t>
            </a:r>
          </a:p>
          <a:p>
            <a:pPr lvl="0">
              <a:defRPr/>
            </a:pPr>
            <a:endParaRPr kumimoji="1" lang="en-US" sz="1200" b="1" kern="1200" baseline="0">
              <a:solidFill>
                <a:schemeClr val="tx1"/>
              </a:solidFill>
              <a:latin typeface="Times New Roman"/>
              <a:ea typeface="+mn-ea"/>
              <a:cs typeface="+mn-cs"/>
            </a:endParaRPr>
          </a:p>
          <a:p>
            <a:pPr lvl="0">
              <a:defRPr/>
            </a:pPr>
            <a:r>
              <a:rPr kumimoji="1" lang="en-US" sz="1200" b="1" kern="1200" baseline="0">
                <a:solidFill>
                  <a:schemeClr val="tx1"/>
                </a:solidFill>
                <a:latin typeface="Times New Roman"/>
                <a:ea typeface="+mn-ea"/>
                <a:cs typeface="+mn-cs"/>
              </a:rPr>
              <a:t>b. Increasing capacity</a:t>
            </a:r>
          </a:p>
          <a:p>
            <a:pPr lvl="0">
              <a:defRPr/>
            </a:pPr>
            <a:endParaRPr kumimoji="1" lang="en-US" sz="1200" b="1" kern="1200" baseline="0">
              <a:solidFill>
                <a:schemeClr val="tx1"/>
              </a:solidFill>
              <a:latin typeface="Times New Roman"/>
              <a:ea typeface="+mn-ea"/>
              <a:cs typeface="+mn-cs"/>
            </a:endParaRPr>
          </a:p>
          <a:p>
            <a:pPr lvl="0">
              <a:defRPr/>
            </a:pPr>
            <a:r>
              <a:rPr kumimoji="1" lang="en-US" sz="1200" b="1" kern="1200" baseline="0">
                <a:solidFill>
                  <a:schemeClr val="tx1"/>
                </a:solidFill>
                <a:latin typeface="Times New Roman"/>
                <a:ea typeface="+mn-ea"/>
                <a:cs typeface="+mn-cs"/>
              </a:rPr>
              <a:t>c. Increasing access time</a:t>
            </a:r>
          </a:p>
          <a:p>
            <a:pPr lvl="0">
              <a:defRPr/>
            </a:pPr>
            <a:endParaRPr kumimoji="1" lang="en-US" sz="1200" b="1" kern="1200" baseline="0">
              <a:solidFill>
                <a:schemeClr val="tx1"/>
              </a:solidFill>
              <a:latin typeface="Times New Roman"/>
              <a:ea typeface="+mn-ea"/>
              <a:cs typeface="+mn-cs"/>
            </a:endParaRPr>
          </a:p>
          <a:p>
            <a:pPr lvl="0">
              <a:defRPr/>
            </a:pPr>
            <a:r>
              <a:rPr kumimoji="1" lang="en-US" sz="1200" b="1" kern="1200" baseline="0">
                <a:solidFill>
                  <a:schemeClr val="tx1"/>
                </a:solidFill>
                <a:latin typeface="Times New Roman"/>
                <a:ea typeface="+mn-ea"/>
                <a:cs typeface="+mn-cs"/>
              </a:rPr>
              <a:t>d. Decreasing frequency of access of the memory by the processor</a:t>
            </a:r>
          </a:p>
          <a:p>
            <a:pPr lvl="0">
              <a:defRPr/>
            </a:pPr>
            <a:endParaRPr kumimoji="1" lang="en-US" sz="1200" kern="1200" baseline="0">
              <a:solidFill>
                <a:schemeClr val="tx1"/>
              </a:solidFill>
              <a:latin typeface="Times New Roman"/>
              <a:ea typeface="+mn-ea"/>
              <a:cs typeface="+mn-cs"/>
            </a:endParaRPr>
          </a:p>
          <a:p>
            <a:pPr lvl="0">
              <a:defRPr/>
            </a:pPr>
            <a:r>
              <a:rPr kumimoji="1" lang="en-US" sz="1200" kern="1200" baseline="0">
                <a:solidFill>
                  <a:schemeClr val="tx1"/>
                </a:solidFill>
                <a:latin typeface="Times New Roman"/>
                <a:ea typeface="+mn-ea"/>
                <a:cs typeface="+mn-cs"/>
              </a:rPr>
              <a:t>Thus, smaller, more expensive, faster memories are supplemented by larger,</a:t>
            </a:r>
          </a:p>
          <a:p>
            <a:pPr lvl="0">
              <a:defRPr/>
            </a:pPr>
            <a:r>
              <a:rPr kumimoji="1" lang="en-US" sz="1200" kern="1200" baseline="0">
                <a:solidFill>
                  <a:schemeClr val="tx1"/>
                </a:solidFill>
                <a:latin typeface="Times New Roman"/>
                <a:ea typeface="+mn-ea"/>
                <a:cs typeface="+mn-cs"/>
              </a:rPr>
              <a:t>cheaper, slower memories. The key to the success of this organization is item (d)</a:t>
            </a:r>
          </a:p>
          <a:p>
            <a:pPr lvl="0">
              <a:defRPr/>
            </a:pPr>
            <a:r>
              <a:rPr kumimoji="1" lang="en-US" sz="1200" kern="1200" baseline="0">
                <a:solidFill>
                  <a:schemeClr val="tx1"/>
                </a:solidFill>
                <a:latin typeface="Times New Roman"/>
                <a:ea typeface="+mn-ea"/>
                <a:cs typeface="+mn-cs"/>
              </a:rPr>
              <a:t>:decreasing frequency of access. We examine this concept in greater detail when we</a:t>
            </a:r>
          </a:p>
          <a:p>
            <a:pPr lvl="0">
              <a:defRPr/>
            </a:pPr>
            <a:r>
              <a:rPr kumimoji="1" lang="en-US" sz="1200" kern="1200" baseline="0">
                <a:solidFill>
                  <a:schemeClr val="tx1"/>
                </a:solidFill>
                <a:latin typeface="Times New Roman"/>
                <a:ea typeface="+mn-ea"/>
                <a:cs typeface="+mn-cs"/>
              </a:rPr>
              <a:t>discuss the cache, later in this chapter, and virtual memory in Chapter 8. A brief</a:t>
            </a:r>
          </a:p>
          <a:p>
            <a:pPr lvl="0">
              <a:defRPr/>
            </a:pPr>
            <a:r>
              <a:rPr kumimoji="1" lang="en-US" sz="1200" kern="1200" baseline="0">
                <a:solidFill>
                  <a:schemeClr val="tx1"/>
                </a:solidFill>
                <a:latin typeface="Times New Roman"/>
                <a:ea typeface="+mn-ea"/>
                <a:cs typeface="+mn-cs"/>
              </a:rPr>
              <a:t>explanation is provided at this point.</a:t>
            </a:r>
          </a:p>
          <a:p>
            <a:pPr lvl="0">
              <a:defRPr/>
            </a:pPr>
            <a:endParaRPr kumimoji="1" lang="en-US" sz="1200" kern="1200" baseline="0">
              <a:solidFill>
                <a:schemeClr val="tx1"/>
              </a:solidFill>
              <a:latin typeface="Times New Roman"/>
              <a:ea typeface="+mn-ea"/>
              <a:cs typeface="+mn-cs"/>
            </a:endParaRPr>
          </a:p>
          <a:p>
            <a:pPr lvl="0">
              <a:defRPr/>
            </a:pPr>
            <a:r>
              <a:rPr kumimoji="1" lang="en-US" sz="1200" kern="1200" baseline="0">
                <a:solidFill>
                  <a:schemeClr val="tx1"/>
                </a:solidFill>
                <a:latin typeface="Times New Roman"/>
                <a:ea typeface="+mn-ea"/>
                <a:cs typeface="+mn-cs"/>
              </a:rPr>
              <a:t>The use of two levels of memory to reduce average access time works in principle,</a:t>
            </a:r>
          </a:p>
          <a:p>
            <a:pPr lvl="0">
              <a:defRPr/>
            </a:pPr>
            <a:r>
              <a:rPr kumimoji="1" lang="en-US" sz="1200" kern="1200" baseline="0">
                <a:solidFill>
                  <a:schemeClr val="tx1"/>
                </a:solidFill>
                <a:latin typeface="Times New Roman"/>
                <a:ea typeface="+mn-ea"/>
                <a:cs typeface="+mn-cs"/>
              </a:rPr>
              <a:t>but only if conditions (a) through (d) apply. By employing a variety of technologies,</a:t>
            </a:r>
          </a:p>
          <a:p>
            <a:pPr lvl="0">
              <a:defRPr/>
            </a:pPr>
            <a:r>
              <a:rPr kumimoji="1" lang="en-US" sz="1200" kern="1200" baseline="0">
                <a:solidFill>
                  <a:schemeClr val="tx1"/>
                </a:solidFill>
                <a:latin typeface="Times New Roman"/>
                <a:ea typeface="+mn-ea"/>
                <a:cs typeface="+mn-cs"/>
              </a:rPr>
              <a:t>a spectrum of memory systems exists that satisfies conditions (a) through</a:t>
            </a:r>
          </a:p>
          <a:p>
            <a:pPr lvl="0">
              <a:defRPr/>
            </a:pPr>
            <a:r>
              <a:rPr kumimoji="1" lang="en-US" sz="1200" kern="1200" baseline="0">
                <a:solidFill>
                  <a:schemeClr val="tx1"/>
                </a:solidFill>
                <a:latin typeface="Times New Roman"/>
                <a:ea typeface="+mn-ea"/>
                <a:cs typeface="+mn-cs"/>
              </a:rPr>
              <a:t>(c). Fortunately, condition (d) is also generally valid.</a:t>
            </a:r>
          </a:p>
          <a:p>
            <a:pPr lvl="0">
              <a:defRPr/>
            </a:pPr>
            <a:endParaRPr kumimoji="1" lang="en-US" sz="1200" kern="1200" baseline="0">
              <a:solidFill>
                <a:schemeClr val="tx1"/>
              </a:solidFill>
              <a:latin typeface="Times New Roman"/>
              <a:ea typeface="+mn-ea"/>
              <a:cs typeface="+mn-cs"/>
            </a:endParaRPr>
          </a:p>
          <a:p>
            <a:pPr lvl="0">
              <a:defRPr/>
            </a:pPr>
            <a:r>
              <a:rPr kumimoji="1" lang="en-US" sz="1200" kern="1200" baseline="0">
                <a:solidFill>
                  <a:schemeClr val="tx1"/>
                </a:solidFill>
                <a:latin typeface="Times New Roman"/>
                <a:ea typeface="+mn-ea"/>
                <a:cs typeface="+mn-cs"/>
              </a:rPr>
              <a:t>The basis for the validity of condition (d) is a principle known as </a:t>
            </a:r>
            <a:r>
              <a:rPr kumimoji="1" lang="en-US" sz="1200" b="1" kern="1200" baseline="0">
                <a:solidFill>
                  <a:schemeClr val="tx1"/>
                </a:solidFill>
                <a:latin typeface="Times New Roman"/>
                <a:ea typeface="+mn-ea"/>
                <a:cs typeface="+mn-cs"/>
              </a:rPr>
              <a:t>locality of</a:t>
            </a:r>
          </a:p>
          <a:p>
            <a:pPr lvl="0">
              <a:defRPr/>
            </a:pPr>
            <a:r>
              <a:rPr kumimoji="1" lang="en-US" sz="1200" b="1" kern="1200" baseline="0">
                <a:solidFill>
                  <a:schemeClr val="tx1"/>
                </a:solidFill>
                <a:latin typeface="Times New Roman"/>
                <a:ea typeface="+mn-ea"/>
                <a:cs typeface="+mn-cs"/>
              </a:rPr>
              <a:t>reference [DENN68]. </a:t>
            </a:r>
            <a:r>
              <a:rPr kumimoji="1" lang="en-US" sz="1200" b="0" kern="1200" baseline="0">
                <a:solidFill>
                  <a:schemeClr val="tx1"/>
                </a:solidFill>
                <a:latin typeface="Times New Roman"/>
                <a:ea typeface="+mn-ea"/>
                <a:cs typeface="+mn-cs"/>
              </a:rPr>
              <a:t>During the course of execution of a program, memory references</a:t>
            </a:r>
          </a:p>
          <a:p>
            <a:pPr lvl="0">
              <a:defRPr/>
            </a:pPr>
            <a:r>
              <a:rPr kumimoji="1" lang="en-US" sz="1200" kern="1200" baseline="0">
                <a:solidFill>
                  <a:schemeClr val="tx1"/>
                </a:solidFill>
                <a:latin typeface="Times New Roman"/>
                <a:ea typeface="+mn-ea"/>
                <a:cs typeface="+mn-cs"/>
              </a:rPr>
              <a:t>by the processor, for both instructions and data, tend to cluster. Programs</a:t>
            </a:r>
          </a:p>
          <a:p>
            <a:pPr lvl="0">
              <a:defRPr/>
            </a:pPr>
            <a:r>
              <a:rPr kumimoji="1" lang="en-US" sz="1200" kern="1200" baseline="0">
                <a:solidFill>
                  <a:schemeClr val="tx1"/>
                </a:solidFill>
                <a:latin typeface="Times New Roman"/>
                <a:ea typeface="+mn-ea"/>
                <a:cs typeface="+mn-cs"/>
              </a:rPr>
              <a:t>typically contain a number of iterative loops and subroutines. Once a loop or subroutine</a:t>
            </a:r>
          </a:p>
          <a:p>
            <a:pPr lvl="0">
              <a:defRPr/>
            </a:pPr>
            <a:r>
              <a:rPr kumimoji="1" lang="en-US" sz="1200" kern="1200" baseline="0">
                <a:solidFill>
                  <a:schemeClr val="tx1"/>
                </a:solidFill>
                <a:latin typeface="Times New Roman"/>
                <a:ea typeface="+mn-ea"/>
                <a:cs typeface="+mn-cs"/>
              </a:rPr>
              <a:t>is entered, there are repeated references to a small set of instructions.</a:t>
            </a:r>
          </a:p>
          <a:p>
            <a:pPr lvl="0">
              <a:defRPr/>
            </a:pPr>
            <a:r>
              <a:rPr kumimoji="1" lang="en-US" sz="1200" kern="1200" baseline="0">
                <a:solidFill>
                  <a:schemeClr val="tx1"/>
                </a:solidFill>
                <a:latin typeface="Times New Roman"/>
                <a:ea typeface="+mn-ea"/>
                <a:cs typeface="+mn-cs"/>
              </a:rPr>
              <a:t>Similarly, operations on tables and arrays involve access to a clustered set of data</a:t>
            </a:r>
          </a:p>
          <a:p>
            <a:pPr lvl="0">
              <a:defRPr/>
            </a:pPr>
            <a:r>
              <a:rPr kumimoji="1" lang="en-US" sz="1200" kern="1200" baseline="0">
                <a:solidFill>
                  <a:schemeClr val="tx1"/>
                </a:solidFill>
                <a:latin typeface="Times New Roman"/>
                <a:ea typeface="+mn-ea"/>
                <a:cs typeface="+mn-cs"/>
              </a:rPr>
              <a:t>words. Over a long period of time, the clusters in use change, but over a short period</a:t>
            </a:r>
          </a:p>
          <a:p>
            <a:pPr lvl="0">
              <a:defRPr/>
            </a:pPr>
            <a:r>
              <a:rPr kumimoji="1" lang="en-US" sz="1200" kern="1200" baseline="0">
                <a:solidFill>
                  <a:schemeClr val="tx1"/>
                </a:solidFill>
                <a:latin typeface="Times New Roman"/>
                <a:ea typeface="+mn-ea"/>
                <a:cs typeface="+mn-cs"/>
              </a:rPr>
              <a:t>of time, the processor is primarily working with fixed clusters of memory references.</a:t>
            </a:r>
          </a:p>
          <a:p>
            <a:pPr lvl="0">
              <a:defRPr/>
            </a:pPr>
            <a:endParaRPr kumimoji="1" lang="en-US" sz="1200" kern="1200" baseline="0">
              <a:solidFill>
                <a:schemeClr val="tx1"/>
              </a:solidFill>
              <a:latin typeface="Times New Roman"/>
              <a:ea typeface="+mn-ea"/>
              <a:cs typeface="+mn-cs"/>
            </a:endParaRPr>
          </a:p>
          <a:p>
            <a:pPr lvl="0">
              <a:defRPr/>
            </a:pPr>
            <a:endParaRPr lang="en-US"/>
          </a:p>
        </p:txBody>
      </p:sp>
      <p:sp>
        <p:nvSpPr>
          <p:cNvPr id="4" name="Slide Number Placeholder 3"/>
          <p:cNvSpPr>
            <a:spLocks noGrp="1"/>
          </p:cNvSpPr>
          <p:nvPr>
            <p:ph type="sldNum" sz="quarter" idx="10"/>
          </p:nvPr>
        </p:nvSpPr>
        <p:spPr/>
        <p:txBody>
          <a:bodyPr/>
          <a:lstStyle/>
          <a:p>
            <a:pPr lvl="0">
              <a:defRPr/>
            </a:pPr>
            <a:fld id="{56C40E98-D33D-704E-929D-27FB84CF5632}" type="slidenum">
              <a:rPr lang="en-US"/>
              <a:pPr lvl="0">
                <a:defRPr/>
              </a:pPr>
              <a:t>7</a:t>
            </a:fld>
            <a:endParaRPr lang="en-US"/>
          </a:p>
        </p:txBody>
      </p:sp>
      <p:sp>
        <p:nvSpPr>
          <p:cNvPr id="5" name="Footer Placeholder 4"/>
          <p:cNvSpPr>
            <a:spLocks noGrp="1"/>
          </p:cNvSpPr>
          <p:nvPr>
            <p:ph type="ftr" sz="quarter" idx="11"/>
          </p:nvPr>
        </p:nvSpPr>
        <p:spPr/>
        <p:txBody>
          <a:bodyPr/>
          <a:lstStyle/>
          <a:p>
            <a:pPr lvl="0">
              <a:defRPr/>
            </a:pPr>
            <a:r>
              <a:rPr lang="en-US"/>
              <a:t>© 2016 Pearson Education, Inc., Hoboken, NJ. All rights reserved.</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TextEdit="1"/>
          </p:cNvSpPr>
          <p:nvPr>
            <p:ph type="sldImg"/>
          </p:nvPr>
        </p:nvSpPr>
        <p:spPr/>
      </p:sp>
      <p:sp>
        <p:nvSpPr>
          <p:cNvPr id="3" name="Notes Placeholder 2"/>
          <p:cNvSpPr>
            <a:spLocks noGrp="1"/>
          </p:cNvSpPr>
          <p:nvPr>
            <p:ph type="body" idx="1"/>
          </p:nvPr>
        </p:nvSpPr>
        <p:spPr/>
        <p:txBody>
          <a:bodyPr/>
          <a:lstStyle/>
          <a:p>
            <a:pPr lvl="0">
              <a:defRPr/>
            </a:pPr>
            <a:r>
              <a:rPr kumimoji="1" lang="en-US" sz="1200" b="0" i="0" u="none" strike="noStrike" kern="1200" baseline="0">
                <a:solidFill>
                  <a:schemeClr val="tx1"/>
                </a:solidFill>
                <a:latin typeface="Times New Roman"/>
                <a:ea typeface="+mn-ea"/>
                <a:cs typeface="+mn-cs"/>
              </a:rPr>
              <a:t>The three forms of memory just described are, typically, volatile and employ</a:t>
            </a:r>
          </a:p>
          <a:p>
            <a:pPr lvl="0">
              <a:defRPr/>
            </a:pPr>
            <a:r>
              <a:rPr kumimoji="1" lang="en-US" sz="1200" b="0" i="0" u="none" strike="noStrike" kern="1200" baseline="0">
                <a:solidFill>
                  <a:schemeClr val="tx1"/>
                </a:solidFill>
                <a:latin typeface="Times New Roman"/>
                <a:ea typeface="+mn-ea"/>
                <a:cs typeface="+mn-cs"/>
              </a:rPr>
              <a:t>semiconductor technology. The use of three levels exploits the fact that semiconductor</a:t>
            </a:r>
          </a:p>
          <a:p>
            <a:pPr lvl="0">
              <a:defRPr/>
            </a:pPr>
            <a:r>
              <a:rPr kumimoji="1" lang="en-US" sz="1200" b="0" i="0" u="none" strike="noStrike" kern="1200" baseline="0">
                <a:solidFill>
                  <a:schemeClr val="tx1"/>
                </a:solidFill>
                <a:latin typeface="Times New Roman"/>
                <a:ea typeface="+mn-ea"/>
                <a:cs typeface="+mn-cs"/>
              </a:rPr>
              <a:t>memory comes in a variety of types, which differ in speed and cost. Data are</a:t>
            </a:r>
          </a:p>
          <a:p>
            <a:pPr lvl="0">
              <a:defRPr/>
            </a:pPr>
            <a:r>
              <a:rPr kumimoji="1" lang="en-US" sz="1200" b="0" i="0" u="none" strike="noStrike" kern="1200" baseline="0">
                <a:solidFill>
                  <a:schemeClr val="tx1"/>
                </a:solidFill>
                <a:latin typeface="Times New Roman"/>
                <a:ea typeface="+mn-ea"/>
                <a:cs typeface="+mn-cs"/>
              </a:rPr>
              <a:t>stored more permanently on external mass storage devices, of which the most common</a:t>
            </a:r>
          </a:p>
          <a:p>
            <a:pPr lvl="0">
              <a:defRPr/>
            </a:pPr>
            <a:r>
              <a:rPr kumimoji="1" lang="en-US" sz="1200" b="0" i="0" u="none" strike="noStrike" kern="1200" baseline="0">
                <a:solidFill>
                  <a:schemeClr val="tx1"/>
                </a:solidFill>
                <a:latin typeface="Times New Roman"/>
                <a:ea typeface="+mn-ea"/>
                <a:cs typeface="+mn-cs"/>
              </a:rPr>
              <a:t>are hard disk and removable media, such as removable magnetic disk, tape,</a:t>
            </a:r>
          </a:p>
          <a:p>
            <a:pPr lvl="0">
              <a:defRPr/>
            </a:pPr>
            <a:r>
              <a:rPr kumimoji="1" lang="en-US" sz="1200" b="0" i="0" u="none" strike="noStrike" kern="1200" baseline="0">
                <a:solidFill>
                  <a:schemeClr val="tx1"/>
                </a:solidFill>
                <a:latin typeface="Times New Roman"/>
                <a:ea typeface="+mn-ea"/>
                <a:cs typeface="+mn-cs"/>
              </a:rPr>
              <a:t>and optical storage. External, nonvolatile memory is also referred to as secondary</a:t>
            </a:r>
          </a:p>
          <a:p>
            <a:pPr lvl="0">
              <a:defRPr/>
            </a:pPr>
            <a:r>
              <a:rPr kumimoji="1" lang="en-US" sz="1200" b="0" i="0" u="none" strike="noStrike" kern="1200" baseline="0">
                <a:solidFill>
                  <a:schemeClr val="tx1"/>
                </a:solidFill>
                <a:latin typeface="Times New Roman"/>
                <a:ea typeface="+mn-ea"/>
                <a:cs typeface="+mn-cs"/>
              </a:rPr>
              <a:t>memory  or auxiliary memory . These are used to store program and data files and</a:t>
            </a:r>
          </a:p>
          <a:p>
            <a:pPr lvl="0">
              <a:defRPr/>
            </a:pPr>
            <a:r>
              <a:rPr kumimoji="1" lang="en-US" sz="1200" b="0" i="0" u="none" strike="noStrike" kern="1200" baseline="0">
                <a:solidFill>
                  <a:schemeClr val="tx1"/>
                </a:solidFill>
                <a:latin typeface="Times New Roman"/>
                <a:ea typeface="+mn-ea"/>
                <a:cs typeface="+mn-cs"/>
              </a:rPr>
              <a:t>are usually visible to the programmer only in terms of files and records, as opposed</a:t>
            </a:r>
          </a:p>
          <a:p>
            <a:pPr lvl="0">
              <a:defRPr/>
            </a:pPr>
            <a:r>
              <a:rPr kumimoji="1" lang="en-US" sz="1200" b="0" i="0" u="none" strike="noStrike" kern="1200" baseline="0">
                <a:solidFill>
                  <a:schemeClr val="tx1"/>
                </a:solidFill>
                <a:latin typeface="Times New Roman"/>
                <a:ea typeface="+mn-ea"/>
                <a:cs typeface="+mn-cs"/>
              </a:rPr>
              <a:t>to individual bytes or words. Disk is also used to provide an extension to main memory</a:t>
            </a:r>
          </a:p>
          <a:p>
            <a:pPr lvl="0">
              <a:defRPr/>
            </a:pPr>
            <a:r>
              <a:rPr kumimoji="1" lang="en-US" sz="1200" b="0" i="0" u="none" strike="noStrike" kern="1200" baseline="0">
                <a:solidFill>
                  <a:schemeClr val="tx1"/>
                </a:solidFill>
                <a:latin typeface="Times New Roman"/>
                <a:ea typeface="+mn-ea"/>
                <a:cs typeface="+mn-cs"/>
              </a:rPr>
              <a:t>known as virtual memory, which is discussed in Chapter 8.</a:t>
            </a:r>
          </a:p>
          <a:p>
            <a:pPr lvl="0">
              <a:defRPr/>
            </a:pPr>
            <a:endParaRPr kumimoji="1" lang="en-US" sz="1200" b="0" i="0" u="none" strike="noStrike" kern="1200" baseline="0">
              <a:solidFill>
                <a:schemeClr val="tx1"/>
              </a:solidFill>
              <a:latin typeface="Times New Roman"/>
              <a:ea typeface="+mn-ea"/>
              <a:cs typeface="+mn-cs"/>
            </a:endParaRPr>
          </a:p>
          <a:p>
            <a:pPr lvl="0">
              <a:defRPr/>
            </a:pPr>
            <a:r>
              <a:rPr kumimoji="1" lang="en-US" sz="1200" b="0" i="0" u="none" strike="noStrike" kern="1200" baseline="0">
                <a:solidFill>
                  <a:schemeClr val="tx1"/>
                </a:solidFill>
                <a:latin typeface="Times New Roman"/>
                <a:ea typeface="+mn-ea"/>
                <a:cs typeface="+mn-cs"/>
              </a:rPr>
              <a:t>Other forms of memory may be included in the hierarchy. For example, large</a:t>
            </a:r>
          </a:p>
          <a:p>
            <a:pPr lvl="0">
              <a:defRPr/>
            </a:pPr>
            <a:r>
              <a:rPr kumimoji="1" lang="en-US" sz="1200" b="0" i="0" u="none" strike="noStrike" kern="1200" baseline="0">
                <a:solidFill>
                  <a:schemeClr val="tx1"/>
                </a:solidFill>
                <a:latin typeface="Times New Roman"/>
                <a:ea typeface="+mn-ea"/>
                <a:cs typeface="+mn-cs"/>
              </a:rPr>
              <a:t>IBM mainframes include a form of internal memory known as expanded storage.</a:t>
            </a:r>
          </a:p>
          <a:p>
            <a:pPr lvl="0">
              <a:defRPr/>
            </a:pPr>
            <a:r>
              <a:rPr kumimoji="1" lang="en-US" sz="1200" b="0" i="0" u="none" strike="noStrike" kern="1200" baseline="0">
                <a:solidFill>
                  <a:schemeClr val="tx1"/>
                </a:solidFill>
                <a:latin typeface="Times New Roman"/>
                <a:ea typeface="+mn-ea"/>
                <a:cs typeface="+mn-cs"/>
              </a:rPr>
              <a:t>This uses a semiconductor technology that is slower and less expensive than that</a:t>
            </a:r>
          </a:p>
          <a:p>
            <a:pPr lvl="0">
              <a:defRPr/>
            </a:pPr>
            <a:r>
              <a:rPr kumimoji="1" lang="en-US" sz="1200" b="0" i="0" u="none" strike="noStrike" kern="1200" baseline="0">
                <a:solidFill>
                  <a:schemeClr val="tx1"/>
                </a:solidFill>
                <a:latin typeface="Times New Roman"/>
                <a:ea typeface="+mn-ea"/>
                <a:cs typeface="+mn-cs"/>
              </a:rPr>
              <a:t>of main memory. Strictly speaking, this memory does not fit into the hierarchy but</a:t>
            </a:r>
          </a:p>
          <a:p>
            <a:pPr lvl="0">
              <a:defRPr/>
            </a:pPr>
            <a:r>
              <a:rPr kumimoji="1" lang="en-US" sz="1200" b="0" i="0" u="none" strike="noStrike" kern="1200" baseline="0">
                <a:solidFill>
                  <a:schemeClr val="tx1"/>
                </a:solidFill>
                <a:latin typeface="Times New Roman"/>
                <a:ea typeface="+mn-ea"/>
                <a:cs typeface="+mn-cs"/>
              </a:rPr>
              <a:t>is a side branch: Data can be moved between main memory and expanded storage</a:t>
            </a:r>
          </a:p>
          <a:p>
            <a:pPr lvl="0">
              <a:defRPr/>
            </a:pPr>
            <a:r>
              <a:rPr kumimoji="1" lang="en-US" sz="1200" b="0" i="0" u="none" strike="noStrike" kern="1200" baseline="0">
                <a:solidFill>
                  <a:schemeClr val="tx1"/>
                </a:solidFill>
                <a:latin typeface="Times New Roman"/>
                <a:ea typeface="+mn-ea"/>
                <a:cs typeface="+mn-cs"/>
              </a:rPr>
              <a:t>but not between expanded storage and external memory. Other forms of secondary</a:t>
            </a:r>
          </a:p>
          <a:p>
            <a:pPr lvl="0">
              <a:defRPr/>
            </a:pPr>
            <a:r>
              <a:rPr kumimoji="1" lang="en-US" sz="1200" b="0" i="0" u="none" strike="noStrike" kern="1200" baseline="0">
                <a:solidFill>
                  <a:schemeClr val="tx1"/>
                </a:solidFill>
                <a:latin typeface="Times New Roman"/>
                <a:ea typeface="+mn-ea"/>
                <a:cs typeface="+mn-cs"/>
              </a:rPr>
              <a:t>memory include optical and magneto-optical disks. Finally, additional levels can be</a:t>
            </a:r>
          </a:p>
          <a:p>
            <a:pPr lvl="0">
              <a:defRPr/>
            </a:pPr>
            <a:r>
              <a:rPr kumimoji="1" lang="en-US" sz="1200" b="0" i="0" u="none" strike="noStrike" kern="1200" baseline="0">
                <a:solidFill>
                  <a:schemeClr val="tx1"/>
                </a:solidFill>
                <a:latin typeface="Times New Roman"/>
                <a:ea typeface="+mn-ea"/>
                <a:cs typeface="+mn-cs"/>
              </a:rPr>
              <a:t>effectively added to the hierarchy in software. A portion of main memory can be</a:t>
            </a:r>
          </a:p>
          <a:p>
            <a:pPr lvl="0">
              <a:defRPr/>
            </a:pPr>
            <a:r>
              <a:rPr kumimoji="1" lang="en-US" sz="1200" b="0" i="0" u="none" strike="noStrike" kern="1200" baseline="0">
                <a:solidFill>
                  <a:schemeClr val="tx1"/>
                </a:solidFill>
                <a:latin typeface="Times New Roman"/>
                <a:ea typeface="+mn-ea"/>
                <a:cs typeface="+mn-cs"/>
              </a:rPr>
              <a:t>used as a buffer to hold data temporarily that is to be read out to disk. Such a technique,</a:t>
            </a:r>
          </a:p>
          <a:p>
            <a:pPr lvl="0">
              <a:defRPr/>
            </a:pPr>
            <a:r>
              <a:rPr kumimoji="1" lang="en-US" sz="1200" b="0" i="0" u="none" strike="noStrike" kern="1200" baseline="0">
                <a:solidFill>
                  <a:schemeClr val="tx1"/>
                </a:solidFill>
                <a:latin typeface="Times New Roman"/>
                <a:ea typeface="+mn-ea"/>
                <a:cs typeface="+mn-cs"/>
              </a:rPr>
              <a:t>sometimes referred to as a disk cache, improves performance in two ways:</a:t>
            </a:r>
          </a:p>
          <a:p>
            <a:pPr lvl="0">
              <a:defRPr/>
            </a:pPr>
            <a:endParaRPr kumimoji="1" lang="en-US" sz="1200" b="1" i="0" u="none" strike="noStrike" kern="1200" baseline="0">
              <a:solidFill>
                <a:schemeClr val="tx1"/>
              </a:solidFill>
              <a:latin typeface="Times New Roman"/>
              <a:ea typeface="+mn-ea"/>
              <a:cs typeface="+mn-cs"/>
            </a:endParaRPr>
          </a:p>
          <a:p>
            <a:pPr lvl="0">
              <a:defRPr/>
            </a:pPr>
            <a:r>
              <a:rPr kumimoji="1" lang="en-US" sz="1200" b="1" i="0" u="none" strike="noStrike" kern="1200" baseline="0">
                <a:solidFill>
                  <a:schemeClr val="tx1"/>
                </a:solidFill>
                <a:latin typeface="Times New Roman"/>
                <a:ea typeface="+mn-ea"/>
                <a:cs typeface="+mn-cs"/>
              </a:rPr>
              <a:t>■ </a:t>
            </a:r>
            <a:r>
              <a:rPr kumimoji="1" lang="en-US" sz="1200" b="0" i="0" u="none" strike="noStrike" kern="1200" baseline="0">
                <a:solidFill>
                  <a:schemeClr val="tx1"/>
                </a:solidFill>
                <a:latin typeface="Times New Roman"/>
                <a:ea typeface="+mn-ea"/>
                <a:cs typeface="+mn-cs"/>
              </a:rPr>
              <a:t> Disk writes are clustered. Instead of many small transfers of data, we have</a:t>
            </a:r>
          </a:p>
          <a:p>
            <a:pPr lvl="0">
              <a:defRPr/>
            </a:pPr>
            <a:r>
              <a:rPr kumimoji="1" lang="en-US" sz="1200" b="0" i="0" u="none" strike="noStrike" kern="1200" baseline="0">
                <a:solidFill>
                  <a:schemeClr val="tx1"/>
                </a:solidFill>
                <a:latin typeface="Times New Roman"/>
                <a:ea typeface="+mn-ea"/>
                <a:cs typeface="+mn-cs"/>
              </a:rPr>
              <a:t>a few large transfers of data. This improves disk performance and minimizes</a:t>
            </a:r>
          </a:p>
          <a:p>
            <a:pPr lvl="0">
              <a:defRPr/>
            </a:pPr>
            <a:r>
              <a:rPr kumimoji="1" lang="en-US" sz="1200" b="0" i="0" u="none" strike="noStrike" kern="1200" baseline="0">
                <a:solidFill>
                  <a:schemeClr val="tx1"/>
                </a:solidFill>
                <a:latin typeface="Times New Roman"/>
                <a:ea typeface="+mn-ea"/>
                <a:cs typeface="+mn-cs"/>
              </a:rPr>
              <a:t>processor involvement.</a:t>
            </a:r>
          </a:p>
          <a:p>
            <a:pPr lvl="0">
              <a:defRPr/>
            </a:pPr>
            <a:endParaRPr kumimoji="1" lang="en-US" sz="1200" b="1" i="0" u="none" strike="noStrike" kern="1200" baseline="0">
              <a:solidFill>
                <a:schemeClr val="tx1"/>
              </a:solidFill>
              <a:latin typeface="Times New Roman"/>
              <a:ea typeface="+mn-ea"/>
              <a:cs typeface="+mn-cs"/>
            </a:endParaRPr>
          </a:p>
          <a:p>
            <a:pPr lvl="0">
              <a:defRPr/>
            </a:pPr>
            <a:r>
              <a:rPr kumimoji="1" lang="en-US" sz="1200" b="1" i="0" u="none" strike="noStrike" kern="1200" baseline="0">
                <a:solidFill>
                  <a:schemeClr val="tx1"/>
                </a:solidFill>
                <a:latin typeface="Times New Roman"/>
                <a:ea typeface="+mn-ea"/>
                <a:cs typeface="+mn-cs"/>
              </a:rPr>
              <a:t>■ </a:t>
            </a:r>
            <a:r>
              <a:rPr kumimoji="1" lang="en-US" sz="1200" b="0" i="0" u="none" strike="noStrike" kern="1200" baseline="0">
                <a:solidFill>
                  <a:schemeClr val="tx1"/>
                </a:solidFill>
                <a:latin typeface="Times New Roman"/>
                <a:ea typeface="+mn-ea"/>
                <a:cs typeface="+mn-cs"/>
              </a:rPr>
              <a:t> Some data destined for write-out</a:t>
            </a:r>
          </a:p>
          <a:p>
            <a:pPr lvl="0">
              <a:defRPr/>
            </a:pPr>
            <a:r>
              <a:rPr kumimoji="1" lang="en-US" sz="1200" b="0" i="0" u="none" strike="noStrike" kern="1200" baseline="0">
                <a:solidFill>
                  <a:schemeClr val="tx1"/>
                </a:solidFill>
                <a:latin typeface="Times New Roman"/>
                <a:ea typeface="+mn-ea"/>
                <a:cs typeface="+mn-cs"/>
              </a:rPr>
              <a:t>may be referenced by a program before the</a:t>
            </a:r>
          </a:p>
          <a:p>
            <a:pPr lvl="0">
              <a:defRPr/>
            </a:pPr>
            <a:r>
              <a:rPr kumimoji="1" lang="en-US" sz="1200" b="0" i="0" u="none" strike="noStrike" kern="1200" baseline="0">
                <a:solidFill>
                  <a:schemeClr val="tx1"/>
                </a:solidFill>
                <a:latin typeface="Times New Roman"/>
                <a:ea typeface="+mn-ea"/>
                <a:cs typeface="+mn-cs"/>
              </a:rPr>
              <a:t>next dump to disk. In that case, the data are retrieved rapidly from the software</a:t>
            </a:r>
          </a:p>
          <a:p>
            <a:pPr lvl="0">
              <a:defRPr/>
            </a:pPr>
            <a:r>
              <a:rPr kumimoji="1" lang="en-US" sz="1200" b="0" i="0" u="none" strike="noStrike" kern="1200" baseline="0">
                <a:solidFill>
                  <a:schemeClr val="tx1"/>
                </a:solidFill>
                <a:latin typeface="Times New Roman"/>
                <a:ea typeface="+mn-ea"/>
                <a:cs typeface="+mn-cs"/>
              </a:rPr>
              <a:t>cache rather than slowly from the disk.</a:t>
            </a:r>
          </a:p>
          <a:p>
            <a:pPr lvl="0">
              <a:defRPr/>
            </a:pPr>
            <a:endParaRPr kumimoji="1" lang="en-US" sz="1200" b="0" i="0" u="none" strike="noStrike" kern="1200" baseline="0">
              <a:solidFill>
                <a:schemeClr val="tx1"/>
              </a:solidFill>
              <a:latin typeface="Times New Roman"/>
              <a:ea typeface="+mn-ea"/>
              <a:cs typeface="+mn-cs"/>
            </a:endParaRPr>
          </a:p>
          <a:p>
            <a:pPr lvl="0">
              <a:defRPr/>
            </a:pPr>
            <a:r>
              <a:rPr kumimoji="1" lang="en-US" sz="1200" b="0" i="0" u="none" strike="noStrike" kern="1200" baseline="0">
                <a:solidFill>
                  <a:schemeClr val="tx1"/>
                </a:solidFill>
                <a:latin typeface="Times New Roman"/>
                <a:ea typeface="+mn-ea"/>
                <a:cs typeface="+mn-cs"/>
              </a:rPr>
              <a:t>Appendix 4A examines the performance implications of multilevel memory</a:t>
            </a:r>
          </a:p>
          <a:p>
            <a:pPr lvl="0">
              <a:defRPr/>
            </a:pPr>
            <a:r>
              <a:rPr kumimoji="1" lang="en-US" sz="1200" b="0" i="0" u="none" strike="noStrike" kern="1200" baseline="0">
                <a:solidFill>
                  <a:schemeClr val="tx1"/>
                </a:solidFill>
                <a:latin typeface="Times New Roman"/>
                <a:ea typeface="+mn-ea"/>
                <a:cs typeface="+mn-cs"/>
              </a:rPr>
              <a:t>structures.</a:t>
            </a:r>
            <a:endParaRPr lang="en-US"/>
          </a:p>
        </p:txBody>
      </p:sp>
      <p:sp>
        <p:nvSpPr>
          <p:cNvPr id="4" name="Slide Number Placeholder 3"/>
          <p:cNvSpPr>
            <a:spLocks noGrp="1"/>
          </p:cNvSpPr>
          <p:nvPr>
            <p:ph type="sldNum" sz="quarter" idx="10"/>
          </p:nvPr>
        </p:nvSpPr>
        <p:spPr/>
        <p:txBody>
          <a:bodyPr/>
          <a:lstStyle/>
          <a:p>
            <a:pPr lvl="0">
              <a:defRPr/>
            </a:pPr>
            <a:fld id="{56C40E98-D33D-704E-929D-27FB84CF5632}" type="slidenum">
              <a:rPr lang="en-US"/>
              <a:pPr lvl="0">
                <a:defRPr/>
              </a:pPr>
              <a:t>8</a:t>
            </a:fld>
            <a:endParaRPr lang="en-US"/>
          </a:p>
        </p:txBody>
      </p:sp>
      <p:sp>
        <p:nvSpPr>
          <p:cNvPr id="5" name="Footer Placeholder 4"/>
          <p:cNvSpPr>
            <a:spLocks noGrp="1"/>
          </p:cNvSpPr>
          <p:nvPr>
            <p:ph type="ftr" sz="quarter" idx="11"/>
          </p:nvPr>
        </p:nvSpPr>
        <p:spPr/>
        <p:txBody>
          <a:bodyPr/>
          <a:lstStyle/>
          <a:p>
            <a:pPr lvl="0">
              <a:defRPr/>
            </a:pPr>
            <a:r>
              <a:rPr lang="en-US"/>
              <a:t>© 2016 Pearson Education, Inc., Hoboken, NJ. All rights reserved.</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TextEdit="1"/>
          </p:cNvSpPr>
          <p:nvPr>
            <p:ph type="sldImg"/>
          </p:nvPr>
        </p:nvSpPr>
        <p:spPr/>
      </p:sp>
      <p:sp>
        <p:nvSpPr>
          <p:cNvPr id="3" name="Notes Placeholder 2"/>
          <p:cNvSpPr>
            <a:spLocks noGrp="1"/>
          </p:cNvSpPr>
          <p:nvPr>
            <p:ph type="body" idx="1"/>
          </p:nvPr>
        </p:nvSpPr>
        <p:spPr/>
        <p:txBody>
          <a:bodyPr>
            <a:normAutofit fontScale="85000" lnSpcReduction="20000"/>
          </a:bodyPr>
          <a:lstStyle/>
          <a:p>
            <a:pPr lvl="0">
              <a:defRPr/>
            </a:pPr>
            <a:r>
              <a:rPr kumimoji="1" lang="en-US" sz="1200" kern="1200" baseline="0">
                <a:solidFill>
                  <a:schemeClr val="tx1"/>
                </a:solidFill>
                <a:latin typeface="Times New Roman"/>
                <a:ea typeface="+mn-ea"/>
                <a:cs typeface="+mn-cs"/>
              </a:rPr>
              <a:t>Cache memory is designed to combine the memory access time of expensive, high-speed</a:t>
            </a:r>
          </a:p>
          <a:p>
            <a:pPr lvl="0">
              <a:defRPr/>
            </a:pPr>
            <a:r>
              <a:rPr kumimoji="1" lang="en-US" sz="1200" kern="1200" baseline="0">
                <a:solidFill>
                  <a:schemeClr val="tx1"/>
                </a:solidFill>
                <a:latin typeface="Times New Roman"/>
                <a:ea typeface="+mn-ea"/>
                <a:cs typeface="+mn-cs"/>
              </a:rPr>
              <a:t>memory combined with the large memory size of less expensive, lower-speed</a:t>
            </a:r>
          </a:p>
          <a:p>
            <a:pPr lvl="0">
              <a:defRPr/>
            </a:pPr>
            <a:r>
              <a:rPr kumimoji="1" lang="en-US" sz="1200" kern="1200" baseline="0">
                <a:solidFill>
                  <a:schemeClr val="tx1"/>
                </a:solidFill>
                <a:latin typeface="Times New Roman"/>
                <a:ea typeface="+mn-ea"/>
                <a:cs typeface="+mn-cs"/>
              </a:rPr>
              <a:t>memory.</a:t>
            </a:r>
          </a:p>
          <a:p>
            <a:pPr lvl="0">
              <a:defRPr/>
            </a:pPr>
            <a:endParaRPr kumimoji="1" lang="en-US" sz="1200" kern="1200" baseline="0">
              <a:solidFill>
                <a:schemeClr val="tx1"/>
              </a:solidFill>
              <a:latin typeface="Times New Roman"/>
              <a:ea typeface="+mn-ea"/>
              <a:cs typeface="+mn-cs"/>
            </a:endParaRPr>
          </a:p>
          <a:p>
            <a:pPr lvl="0">
              <a:defRPr/>
            </a:pPr>
            <a:r>
              <a:rPr kumimoji="1" lang="en-US" sz="1200" kern="1200" baseline="0">
                <a:solidFill>
                  <a:schemeClr val="tx1"/>
                </a:solidFill>
                <a:latin typeface="Times New Roman"/>
                <a:ea typeface="+mn-ea"/>
                <a:cs typeface="+mn-cs"/>
              </a:rPr>
              <a:t>The concept is illustrated in Figure 4.3a. There is a relatively large and slow</a:t>
            </a:r>
          </a:p>
          <a:p>
            <a:pPr lvl="0">
              <a:defRPr/>
            </a:pPr>
            <a:r>
              <a:rPr kumimoji="1" lang="en-US" sz="1200" kern="1200" baseline="0">
                <a:solidFill>
                  <a:schemeClr val="tx1"/>
                </a:solidFill>
                <a:latin typeface="Times New Roman"/>
                <a:ea typeface="+mn-ea"/>
                <a:cs typeface="+mn-cs"/>
              </a:rPr>
              <a:t>main memory together with a smaller, faster cache memory. The cache contains a</a:t>
            </a:r>
          </a:p>
          <a:p>
            <a:pPr lvl="0">
              <a:defRPr/>
            </a:pPr>
            <a:r>
              <a:rPr kumimoji="1" lang="en-US" sz="1200" kern="1200" baseline="0">
                <a:solidFill>
                  <a:schemeClr val="tx1"/>
                </a:solidFill>
                <a:latin typeface="Times New Roman"/>
                <a:ea typeface="+mn-ea"/>
                <a:cs typeface="+mn-cs"/>
              </a:rPr>
              <a:t>copy of portions of main memory. When the processor attempts to read a word of</a:t>
            </a:r>
          </a:p>
          <a:p>
            <a:pPr lvl="0">
              <a:defRPr/>
            </a:pPr>
            <a:r>
              <a:rPr kumimoji="1" lang="en-US" sz="1200" kern="1200" baseline="0">
                <a:solidFill>
                  <a:schemeClr val="tx1"/>
                </a:solidFill>
                <a:latin typeface="Times New Roman"/>
                <a:ea typeface="+mn-ea"/>
                <a:cs typeface="+mn-cs"/>
              </a:rPr>
              <a:t>memory, a check is made to determine if the word is in the cache. If so, the word is</a:t>
            </a:r>
          </a:p>
          <a:p>
            <a:pPr lvl="0">
              <a:defRPr/>
            </a:pPr>
            <a:r>
              <a:rPr kumimoji="1" lang="en-US" sz="1200" kern="1200" baseline="0">
                <a:solidFill>
                  <a:schemeClr val="tx1"/>
                </a:solidFill>
                <a:latin typeface="Times New Roman"/>
                <a:ea typeface="+mn-ea"/>
                <a:cs typeface="+mn-cs"/>
              </a:rPr>
              <a:t>delivered to the processor. If not, a block of main memory, consisting of some fixed</a:t>
            </a:r>
          </a:p>
          <a:p>
            <a:pPr lvl="0">
              <a:defRPr/>
            </a:pPr>
            <a:r>
              <a:rPr kumimoji="1" lang="en-US" sz="1200" kern="1200" baseline="0">
                <a:solidFill>
                  <a:schemeClr val="tx1"/>
                </a:solidFill>
                <a:latin typeface="Times New Roman"/>
                <a:ea typeface="+mn-ea"/>
                <a:cs typeface="+mn-cs"/>
              </a:rPr>
              <a:t>number of words, is read into the cache and then the word is delivered to the processor.</a:t>
            </a:r>
          </a:p>
          <a:p>
            <a:pPr lvl="0">
              <a:defRPr/>
            </a:pPr>
            <a:r>
              <a:rPr kumimoji="1" lang="en-US" sz="1200" kern="1200" baseline="0">
                <a:solidFill>
                  <a:schemeClr val="tx1"/>
                </a:solidFill>
                <a:latin typeface="Times New Roman"/>
                <a:ea typeface="+mn-ea"/>
                <a:cs typeface="+mn-cs"/>
              </a:rPr>
              <a:t>Because of the phenomenon of locality of reference, when a block of data is</a:t>
            </a:r>
          </a:p>
          <a:p>
            <a:pPr lvl="0">
              <a:defRPr/>
            </a:pPr>
            <a:r>
              <a:rPr kumimoji="1" lang="en-US" sz="1200" kern="1200" baseline="0">
                <a:solidFill>
                  <a:schemeClr val="tx1"/>
                </a:solidFill>
                <a:latin typeface="Times New Roman"/>
                <a:ea typeface="+mn-ea"/>
                <a:cs typeface="+mn-cs"/>
              </a:rPr>
              <a:t>fetched into the cache to satisfy a single memory reference, it is likely that there will</a:t>
            </a:r>
          </a:p>
          <a:p>
            <a:pPr lvl="0">
              <a:defRPr/>
            </a:pPr>
            <a:r>
              <a:rPr kumimoji="1" lang="en-US" sz="1200" kern="1200" baseline="0">
                <a:solidFill>
                  <a:schemeClr val="tx1"/>
                </a:solidFill>
                <a:latin typeface="Times New Roman"/>
                <a:ea typeface="+mn-ea"/>
                <a:cs typeface="+mn-cs"/>
              </a:rPr>
              <a:t>be future references to that same memory location or to other words in the block.</a:t>
            </a:r>
          </a:p>
          <a:p>
            <a:pPr lvl="0">
              <a:defRPr/>
            </a:pPr>
            <a:endParaRPr kumimoji="1" lang="en-US" sz="1200" kern="1200" baseline="0">
              <a:solidFill>
                <a:schemeClr val="tx1"/>
              </a:solidFill>
              <a:latin typeface="Times New Roman"/>
              <a:ea typeface="+mn-ea"/>
              <a:cs typeface="+mn-cs"/>
            </a:endParaRPr>
          </a:p>
          <a:p>
            <a:pPr lvl="0">
              <a:defRPr/>
            </a:pPr>
            <a:r>
              <a:rPr kumimoji="1" lang="en-US" sz="1200" kern="1200" baseline="0">
                <a:solidFill>
                  <a:schemeClr val="tx1"/>
                </a:solidFill>
                <a:latin typeface="Times New Roman"/>
                <a:ea typeface="+mn-ea"/>
                <a:cs typeface="+mn-cs"/>
              </a:rPr>
              <a:t>Figure 4.3b depicts the use of multiple levels of cache. The L2 cache is slower</a:t>
            </a:r>
          </a:p>
          <a:p>
            <a:pPr lvl="0">
              <a:defRPr/>
            </a:pPr>
            <a:r>
              <a:rPr kumimoji="1" lang="en-US" sz="1200" kern="1200" baseline="0">
                <a:solidFill>
                  <a:schemeClr val="tx1"/>
                </a:solidFill>
                <a:latin typeface="Times New Roman"/>
                <a:ea typeface="+mn-ea"/>
                <a:cs typeface="+mn-cs"/>
              </a:rPr>
              <a:t>and typically larger than the L1 cache, and the L3 cache is slower and typically</a:t>
            </a:r>
          </a:p>
          <a:p>
            <a:pPr lvl="0">
              <a:defRPr/>
            </a:pPr>
            <a:r>
              <a:rPr kumimoji="1" lang="en-US" sz="1200" kern="1200" baseline="0">
                <a:solidFill>
                  <a:schemeClr val="tx1"/>
                </a:solidFill>
                <a:latin typeface="Times New Roman"/>
                <a:ea typeface="+mn-ea"/>
                <a:cs typeface="+mn-cs"/>
              </a:rPr>
              <a:t>larger than the L2 cache.</a:t>
            </a:r>
            <a:endParaRPr lang="en-US"/>
          </a:p>
        </p:txBody>
      </p:sp>
      <p:sp>
        <p:nvSpPr>
          <p:cNvPr id="4" name="Slide Number Placeholder 3"/>
          <p:cNvSpPr>
            <a:spLocks noGrp="1"/>
          </p:cNvSpPr>
          <p:nvPr>
            <p:ph type="sldNum" sz="quarter" idx="10"/>
          </p:nvPr>
        </p:nvSpPr>
        <p:spPr/>
        <p:txBody>
          <a:bodyPr/>
          <a:lstStyle/>
          <a:p>
            <a:pPr lvl="0">
              <a:defRPr/>
            </a:pPr>
            <a:fld id="{56C40E98-D33D-704E-929D-27FB84CF5632}" type="slidenum">
              <a:rPr lang="en-US"/>
              <a:pPr lvl="0">
                <a:defRPr/>
              </a:pPr>
              <a:t>9</a:t>
            </a:fld>
            <a:endParaRPr lang="en-US"/>
          </a:p>
        </p:txBody>
      </p:sp>
      <p:sp>
        <p:nvSpPr>
          <p:cNvPr id="5" name="Footer Placeholder 4"/>
          <p:cNvSpPr>
            <a:spLocks noGrp="1"/>
          </p:cNvSpPr>
          <p:nvPr>
            <p:ph type="ftr" sz="quarter" idx="11"/>
          </p:nvPr>
        </p:nvSpPr>
        <p:spPr/>
        <p:txBody>
          <a:bodyPr/>
          <a:lstStyle/>
          <a:p>
            <a:pPr lvl="0">
              <a:defRPr/>
            </a:pPr>
            <a:r>
              <a:rPr lang="en-US"/>
              <a:t>© 2016 Pearson Education, Inc., Hoboken, NJ. All rights reserved.</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800600" y="4624668"/>
            <a:ext cx="4038600" cy="933450"/>
          </a:xfrm>
        </p:spPr>
        <p:txBody>
          <a:bodyPr>
            <a:normAutofit/>
          </a:bodyPr>
          <a:lstStyle>
            <a:lvl1pPr>
              <a:defRPr sz="2800"/>
            </a:lvl1pPr>
          </a:lstStyle>
          <a:p>
            <a:r>
              <a:rPr lang="en-US"/>
              <a:t>Click to edit Master title style</a:t>
            </a:r>
            <a:endParaRPr/>
          </a:p>
        </p:txBody>
      </p:sp>
      <p:sp>
        <p:nvSpPr>
          <p:cNvPr id="3" name="Subtitle 2"/>
          <p:cNvSpPr>
            <a:spLocks noGrp="1"/>
          </p:cNvSpPr>
          <p:nvPr>
            <p:ph type="subTitle" idx="1"/>
          </p:nvPr>
        </p:nvSpPr>
        <p:spPr>
          <a:xfrm>
            <a:off x="4800600" y="5562599"/>
            <a:ext cx="4038600" cy="748553"/>
          </a:xfrm>
        </p:spPr>
        <p:txBody>
          <a:bodyPr>
            <a:normAutofit/>
          </a:bodyPr>
          <a:lstStyle>
            <a:lvl1pPr marL="0" indent="0" algn="l">
              <a:spcBef>
                <a:spcPts val="300"/>
              </a:spcBef>
              <a:buNone/>
              <a:defRPr sz="14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a:p>
        </p:txBody>
      </p:sp>
      <p:sp>
        <p:nvSpPr>
          <p:cNvPr id="4" name="Date Placeholder 3"/>
          <p:cNvSpPr>
            <a:spLocks noGrp="1"/>
          </p:cNvSpPr>
          <p:nvPr>
            <p:ph type="dt" sz="half" idx="10"/>
          </p:nvPr>
        </p:nvSpPr>
        <p:spPr>
          <a:xfrm>
            <a:off x="4800600" y="6425640"/>
            <a:ext cx="1232647" cy="365125"/>
          </a:xfrm>
        </p:spPr>
        <p:txBody>
          <a:bodyPr/>
          <a:lstStyle>
            <a:lvl1pPr algn="l">
              <a:defRPr/>
            </a:lvl1pPr>
          </a:lstStyle>
          <a:p>
            <a:endParaRPr lang="en-GB" dirty="0"/>
          </a:p>
        </p:txBody>
      </p:sp>
      <p:sp>
        <p:nvSpPr>
          <p:cNvPr id="5" name="Footer Placeholder 4"/>
          <p:cNvSpPr>
            <a:spLocks noGrp="1"/>
          </p:cNvSpPr>
          <p:nvPr>
            <p:ph type="ftr" sz="quarter" idx="11"/>
          </p:nvPr>
        </p:nvSpPr>
        <p:spPr>
          <a:xfrm>
            <a:off x="6311153" y="6425640"/>
            <a:ext cx="2617694" cy="365125"/>
          </a:xfrm>
        </p:spPr>
        <p:txBody>
          <a:bodyPr/>
          <a:lstStyle>
            <a:lvl1pPr algn="r">
              <a:defRPr/>
            </a:lvl1pPr>
          </a:lstStyle>
          <a:p>
            <a:r>
              <a:rPr lang="en-GB" dirty="0"/>
              <a:t>© 2016 Pearson Education, Inc., Hoboken, NJ. All rights reserved.</a:t>
            </a:r>
          </a:p>
        </p:txBody>
      </p:sp>
      <p:sp>
        <p:nvSpPr>
          <p:cNvPr id="7" name="Rectangle 6"/>
          <p:cNvSpPr/>
          <p:nvPr/>
        </p:nvSpPr>
        <p:spPr>
          <a:xfrm>
            <a:off x="282575" y="228600"/>
            <a:ext cx="4235450" cy="4187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8" name="Rectangle 7"/>
          <p:cNvSpPr/>
          <p:nvPr/>
        </p:nvSpPr>
        <p:spPr>
          <a:xfrm>
            <a:off x="6802438" y="228600"/>
            <a:ext cx="2057400" cy="20391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ectangle 9"/>
          <p:cNvSpPr/>
          <p:nvPr/>
        </p:nvSpPr>
        <p:spPr>
          <a:xfrm>
            <a:off x="4624388" y="2377440"/>
            <a:ext cx="2057400" cy="20391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sz="1800" kern="1200">
              <a:solidFill>
                <a:schemeClr val="lt1"/>
              </a:solidFill>
              <a:latin typeface="+mn-lt"/>
              <a:ea typeface="+mn-ea"/>
              <a:cs typeface="+mn-cs"/>
            </a:endParaRPr>
          </a:p>
        </p:txBody>
      </p:sp>
      <p:sp>
        <p:nvSpPr>
          <p:cNvPr id="15" name="TextBox 14"/>
          <p:cNvSpPr txBox="1"/>
          <p:nvPr/>
        </p:nvSpPr>
        <p:spPr>
          <a:xfrm>
            <a:off x="424891" y="174812"/>
            <a:ext cx="413309" cy="830997"/>
          </a:xfrm>
          <a:prstGeom prst="rect">
            <a:avLst/>
          </a:prstGeom>
          <a:noFill/>
        </p:spPr>
        <p:txBody>
          <a:bodyPr wrap="square" lIns="0" tIns="0" rIns="0" bIns="0" rtlCol="0">
            <a:spAutoFit/>
          </a:bodyPr>
          <a:lstStyle/>
          <a:p>
            <a:r>
              <a:rPr sz="5400" b="1">
                <a:solidFill>
                  <a:schemeClr val="accent1">
                    <a:lumMod val="60000"/>
                    <a:lumOff val="40000"/>
                  </a:schemeClr>
                </a:solidFill>
              </a:rPr>
              <a:t>+</a:t>
            </a:r>
          </a:p>
        </p:txBody>
      </p:sp>
      <p:sp>
        <p:nvSpPr>
          <p:cNvPr id="11" name="Rectangle 10"/>
          <p:cNvSpPr/>
          <p:nvPr/>
        </p:nvSpPr>
        <p:spPr>
          <a:xfrm>
            <a:off x="4624388" y="228600"/>
            <a:ext cx="2057400" cy="203911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Rectangle 11"/>
          <p:cNvSpPr/>
          <p:nvPr/>
        </p:nvSpPr>
        <p:spPr>
          <a:xfrm>
            <a:off x="6802438" y="2377440"/>
            <a:ext cx="2057400" cy="20391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4 Content">
    <p:spTree>
      <p:nvGrpSpPr>
        <p:cNvPr id="1" name=""/>
        <p:cNvGrpSpPr/>
        <p:nvPr/>
      </p:nvGrpSpPr>
      <p:grpSpPr>
        <a:xfrm>
          <a:off x="0" y="0"/>
          <a:ext cx="0" cy="0"/>
          <a:chOff x="0" y="0"/>
          <a:chExt cx="0" cy="0"/>
        </a:xfrm>
      </p:grpSpPr>
      <p:sp>
        <p:nvSpPr>
          <p:cNvPr id="8" name="Rectangle 7"/>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TextBox 9"/>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p>
            <a:r>
              <a:rPr lang="en-US"/>
              <a:t>Click to edit Master title style</a:t>
            </a:r>
            <a:endParaRPr/>
          </a:p>
        </p:txBody>
      </p:sp>
      <p:sp>
        <p:nvSpPr>
          <p:cNvPr id="5" name="Date Placeholder 4"/>
          <p:cNvSpPr>
            <a:spLocks noGrp="1"/>
          </p:cNvSpPr>
          <p:nvPr>
            <p:ph type="dt" sz="half" idx="10"/>
          </p:nvPr>
        </p:nvSpPr>
        <p:spPr/>
        <p:txBody>
          <a:bodyPr/>
          <a:lstStyle/>
          <a:p>
            <a:endParaRPr/>
          </a:p>
        </p:txBody>
      </p:sp>
      <p:sp>
        <p:nvSpPr>
          <p:cNvPr id="6" name="Footer Placeholder 5"/>
          <p:cNvSpPr>
            <a:spLocks noGrp="1"/>
          </p:cNvSpPr>
          <p:nvPr>
            <p:ph type="ftr" sz="quarter" idx="11"/>
          </p:nvPr>
        </p:nvSpPr>
        <p:spPr/>
        <p:txBody>
          <a:bodyPr/>
          <a:lstStyle/>
          <a:p>
            <a:r>
              <a:rPr lang="en-US" dirty="0"/>
              <a:t>© 2016 Pearson Education, Inc., Hoboken, NJ. All rights reserved.</a:t>
            </a:r>
            <a:endParaRPr dirty="0"/>
          </a:p>
        </p:txBody>
      </p:sp>
      <p:sp>
        <p:nvSpPr>
          <p:cNvPr id="7" name="Slide Number Placeholder 6"/>
          <p:cNvSpPr>
            <a:spLocks noGrp="1"/>
          </p:cNvSpPr>
          <p:nvPr>
            <p:ph type="sldNum" sz="quarter" idx="12"/>
          </p:nvPr>
        </p:nvSpPr>
        <p:spPr/>
        <p:txBody>
          <a:bodyPr/>
          <a:lstStyle/>
          <a:p>
            <a:fld id="{8AF02B71-8991-4516-A01E-F1A9ACD28BDC}" type="slidenum">
              <a:rPr/>
              <a:pPr/>
              <a:t>‹#›</a:t>
            </a:fld>
            <a:endParaRPr/>
          </a:p>
        </p:txBody>
      </p:sp>
      <p:sp>
        <p:nvSpPr>
          <p:cNvPr id="12" name="Content Placeholder 2"/>
          <p:cNvSpPr>
            <a:spLocks noGrp="1"/>
          </p:cNvSpPr>
          <p:nvPr>
            <p:ph sz="half" idx="17"/>
          </p:nvPr>
        </p:nvSpPr>
        <p:spPr>
          <a:xfrm>
            <a:off x="502920" y="1985963"/>
            <a:ext cx="3657413"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14" name="Content Placeholder 2"/>
          <p:cNvSpPr>
            <a:spLocks noGrp="1"/>
          </p:cNvSpPr>
          <p:nvPr>
            <p:ph sz="half" idx="18"/>
          </p:nvPr>
        </p:nvSpPr>
        <p:spPr>
          <a:xfrm>
            <a:off x="502920" y="4164965"/>
            <a:ext cx="3657413"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15" name="Content Placeholder 2"/>
          <p:cNvSpPr>
            <a:spLocks noGrp="1"/>
          </p:cNvSpPr>
          <p:nvPr>
            <p:ph sz="half" idx="1"/>
          </p:nvPr>
        </p:nvSpPr>
        <p:spPr>
          <a:xfrm>
            <a:off x="4410075" y="1985963"/>
            <a:ext cx="3657600"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16" name="Content Placeholder 2"/>
          <p:cNvSpPr>
            <a:spLocks noGrp="1"/>
          </p:cNvSpPr>
          <p:nvPr>
            <p:ph sz="half" idx="16"/>
          </p:nvPr>
        </p:nvSpPr>
        <p:spPr>
          <a:xfrm>
            <a:off x="4410075" y="4169664"/>
            <a:ext cx="3657600"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6" name="Rectangle 5"/>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8" name="TextBox 7"/>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p>
            <a:r>
              <a:rPr lang="en-US"/>
              <a:t>Click to edit Master title style</a:t>
            </a:r>
            <a:endParaRPr/>
          </a:p>
        </p:txBody>
      </p:sp>
      <p:sp>
        <p:nvSpPr>
          <p:cNvPr id="3" name="Date Placeholder 2"/>
          <p:cNvSpPr>
            <a:spLocks noGrp="1"/>
          </p:cNvSpPr>
          <p:nvPr>
            <p:ph type="dt" sz="half" idx="10"/>
          </p:nvPr>
        </p:nvSpPr>
        <p:spPr/>
        <p:txBody>
          <a:bodyPr/>
          <a:lstStyle/>
          <a:p>
            <a:endParaRPr/>
          </a:p>
        </p:txBody>
      </p:sp>
      <p:sp>
        <p:nvSpPr>
          <p:cNvPr id="4" name="Footer Placeholder 3"/>
          <p:cNvSpPr>
            <a:spLocks noGrp="1"/>
          </p:cNvSpPr>
          <p:nvPr>
            <p:ph type="ftr" sz="quarter" idx="11"/>
          </p:nvPr>
        </p:nvSpPr>
        <p:spPr/>
        <p:txBody>
          <a:bodyPr/>
          <a:lstStyle/>
          <a:p>
            <a:r>
              <a:rPr lang="en-US" dirty="0"/>
              <a:t>© 2016 Pearson Education, Inc., Hoboken, NJ. All rights reserved.</a:t>
            </a:r>
            <a:endParaRPr dirty="0"/>
          </a:p>
        </p:txBody>
      </p:sp>
      <p:sp>
        <p:nvSpPr>
          <p:cNvPr id="5" name="Slide Number Placeholder 4"/>
          <p:cNvSpPr>
            <a:spLocks noGrp="1"/>
          </p:cNvSpPr>
          <p:nvPr>
            <p:ph type="sldNum" sz="quarter" idx="12"/>
          </p:nvPr>
        </p:nvSpPr>
        <p:spPr/>
        <p:txBody>
          <a:bodyPr/>
          <a:lstStyle/>
          <a:p>
            <a:fld id="{8AF02B71-8991-4516-A01E-F1A9ACD28BDC}" type="slidenum">
              <a:rPr/>
              <a:pPr/>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5" name="Rectangle 4"/>
          <p:cNvSpPr/>
          <p:nvPr/>
        </p:nvSpPr>
        <p:spPr>
          <a:xfrm>
            <a:off x="8166847" y="282573"/>
            <a:ext cx="685800" cy="3022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Date Placeholder 1"/>
          <p:cNvSpPr>
            <a:spLocks noGrp="1"/>
          </p:cNvSpPr>
          <p:nvPr>
            <p:ph type="dt" sz="half" idx="10"/>
          </p:nvPr>
        </p:nvSpPr>
        <p:spPr/>
        <p:txBody>
          <a:bodyPr/>
          <a:lstStyle/>
          <a:p>
            <a:endParaRPr/>
          </a:p>
        </p:txBody>
      </p:sp>
      <p:sp>
        <p:nvSpPr>
          <p:cNvPr id="3" name="Footer Placeholder 2"/>
          <p:cNvSpPr>
            <a:spLocks noGrp="1"/>
          </p:cNvSpPr>
          <p:nvPr>
            <p:ph type="ftr" sz="quarter" idx="11"/>
          </p:nvPr>
        </p:nvSpPr>
        <p:spPr/>
        <p:txBody>
          <a:bodyPr/>
          <a:lstStyle/>
          <a:p>
            <a:r>
              <a:rPr lang="en-US" dirty="0"/>
              <a:t>© 2016 Pearson Education, Inc., Hoboken, NJ. All rights reserved.</a:t>
            </a:r>
            <a:endParaRPr dirty="0"/>
          </a:p>
        </p:txBody>
      </p:sp>
      <p:sp>
        <p:nvSpPr>
          <p:cNvPr id="4" name="Slide Number Placeholder 3"/>
          <p:cNvSpPr>
            <a:spLocks noGrp="1"/>
          </p:cNvSpPr>
          <p:nvPr>
            <p:ph type="sldNum" sz="quarter" idx="12"/>
          </p:nvPr>
        </p:nvSpPr>
        <p:spPr/>
        <p:txBody>
          <a:bodyPr/>
          <a:lstStyle/>
          <a:p>
            <a:fld id="{8AF02B71-8991-4516-A01E-F1A9ACD28BDC}" type="slidenum">
              <a:rPr/>
              <a:pPr/>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Rectangle 7"/>
          <p:cNvSpPr/>
          <p:nvPr/>
        </p:nvSpPr>
        <p:spPr>
          <a:xfrm>
            <a:off x="282575" y="228600"/>
            <a:ext cx="3451225" cy="6345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380555" y="2571750"/>
            <a:ext cx="3255264" cy="1162050"/>
          </a:xfrm>
        </p:spPr>
        <p:txBody>
          <a:bodyPr anchor="b">
            <a:normAutofit/>
          </a:bodyPr>
          <a:lstStyle>
            <a:lvl1pPr algn="l">
              <a:defRPr sz="2600" b="0">
                <a:solidFill>
                  <a:schemeClr val="bg1"/>
                </a:solidFill>
              </a:defRPr>
            </a:lvl1pPr>
          </a:lstStyle>
          <a:p>
            <a:r>
              <a:rPr lang="en-US"/>
              <a:t>Click to edit Master title style</a:t>
            </a:r>
            <a:endParaRPr/>
          </a:p>
        </p:txBody>
      </p:sp>
      <p:sp>
        <p:nvSpPr>
          <p:cNvPr id="3" name="Content Placeholder 2"/>
          <p:cNvSpPr>
            <a:spLocks noGrp="1"/>
          </p:cNvSpPr>
          <p:nvPr>
            <p:ph idx="1"/>
          </p:nvPr>
        </p:nvSpPr>
        <p:spPr>
          <a:xfrm>
            <a:off x="4168775" y="273050"/>
            <a:ext cx="4597399" cy="5853113"/>
          </a:xfrm>
        </p:spPr>
        <p:txBody>
          <a:bodyPr>
            <a:normAutofit/>
          </a:bodyPr>
          <a:lstStyle>
            <a:lvl1pPr>
              <a:defRPr sz="1800"/>
            </a:lvl1pPr>
            <a:lvl2pPr>
              <a:defRPr sz="1800"/>
            </a:lvl2pPr>
            <a:lvl3pPr>
              <a:defRPr sz="18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Text Placeholder 3"/>
          <p:cNvSpPr>
            <a:spLocks noGrp="1"/>
          </p:cNvSpPr>
          <p:nvPr>
            <p:ph type="body" sz="half" idx="2"/>
          </p:nvPr>
        </p:nvSpPr>
        <p:spPr>
          <a:xfrm>
            <a:off x="381093" y="3733800"/>
            <a:ext cx="3255264" cy="2392363"/>
          </a:xfrm>
        </p:spPr>
        <p:txBody>
          <a:bodyPr/>
          <a:lstStyle>
            <a:lvl1pPr marL="0" indent="0">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7391399" y="6423585"/>
            <a:ext cx="1537447" cy="365125"/>
          </a:xfrm>
        </p:spPr>
        <p:txBody>
          <a:bodyPr/>
          <a:lstStyle/>
          <a:p>
            <a:endParaRPr/>
          </a:p>
        </p:txBody>
      </p:sp>
      <p:sp>
        <p:nvSpPr>
          <p:cNvPr id="6" name="Footer Placeholder 5"/>
          <p:cNvSpPr>
            <a:spLocks noGrp="1"/>
          </p:cNvSpPr>
          <p:nvPr>
            <p:ph type="ftr" sz="quarter" idx="11"/>
          </p:nvPr>
        </p:nvSpPr>
        <p:spPr>
          <a:xfrm>
            <a:off x="3859305" y="6423585"/>
            <a:ext cx="3316941" cy="365125"/>
          </a:xfrm>
        </p:spPr>
        <p:txBody>
          <a:bodyPr/>
          <a:lstStyle/>
          <a:p>
            <a:r>
              <a:rPr lang="en-US" dirty="0"/>
              <a:t>© 2016 Pearson Education, Inc., Hoboken, NJ. All rights reserved.</a:t>
            </a:r>
            <a:endParaRPr dirty="0"/>
          </a:p>
        </p:txBody>
      </p:sp>
      <p:sp>
        <p:nvSpPr>
          <p:cNvPr id="9" name="TextBox 8"/>
          <p:cNvSpPr txBox="1"/>
          <p:nvPr/>
        </p:nvSpPr>
        <p:spPr>
          <a:xfrm>
            <a:off x="424891" y="174812"/>
            <a:ext cx="413309" cy="830997"/>
          </a:xfrm>
          <a:prstGeom prst="rect">
            <a:avLst/>
          </a:prstGeom>
          <a:noFill/>
        </p:spPr>
        <p:txBody>
          <a:bodyPr wrap="square" lIns="0" tIns="0" rIns="0" bIns="0" rtlCol="0">
            <a:spAutoFit/>
          </a:bodyPr>
          <a:lstStyle/>
          <a:p>
            <a:r>
              <a:rPr sz="5400" b="1">
                <a:solidFill>
                  <a:schemeClr val="accent1">
                    <a:lumMod val="60000"/>
                    <a:lumOff val="40000"/>
                  </a:schemeClr>
                </a:solidFil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166847" y="282573"/>
            <a:ext cx="685800" cy="3022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4169404" y="3124200"/>
            <a:ext cx="3898272" cy="871538"/>
          </a:xfrm>
        </p:spPr>
        <p:txBody>
          <a:bodyPr anchor="b">
            <a:normAutofit/>
          </a:bodyPr>
          <a:lstStyle>
            <a:lvl1pPr algn="l">
              <a:defRPr sz="2600" b="0"/>
            </a:lvl1pPr>
          </a:lstStyle>
          <a:p>
            <a:r>
              <a:rPr lang="en-US"/>
              <a:t>Click to edit Master title style</a:t>
            </a:r>
            <a:endParaRPr/>
          </a:p>
        </p:txBody>
      </p:sp>
      <p:sp>
        <p:nvSpPr>
          <p:cNvPr id="3" name="Picture Placeholder 2"/>
          <p:cNvSpPr>
            <a:spLocks noGrp="1"/>
          </p:cNvSpPr>
          <p:nvPr>
            <p:ph type="pic" idx="1"/>
          </p:nvPr>
        </p:nvSpPr>
        <p:spPr>
          <a:xfrm>
            <a:off x="277906" y="228600"/>
            <a:ext cx="3460658" cy="6345238"/>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endParaRPr dirty="0"/>
          </a:p>
        </p:txBody>
      </p:sp>
      <p:sp>
        <p:nvSpPr>
          <p:cNvPr id="4" name="Text Placeholder 3"/>
          <p:cNvSpPr>
            <a:spLocks noGrp="1"/>
          </p:cNvSpPr>
          <p:nvPr>
            <p:ph type="body" sz="half" idx="2"/>
          </p:nvPr>
        </p:nvSpPr>
        <p:spPr>
          <a:xfrm>
            <a:off x="4169404" y="3995737"/>
            <a:ext cx="3898272" cy="214788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7391399" y="6423585"/>
            <a:ext cx="1537447" cy="365125"/>
          </a:xfrm>
        </p:spPr>
        <p:txBody>
          <a:bodyPr/>
          <a:lstStyle/>
          <a:p>
            <a:endParaRPr/>
          </a:p>
        </p:txBody>
      </p:sp>
      <p:sp>
        <p:nvSpPr>
          <p:cNvPr id="6" name="Footer Placeholder 5"/>
          <p:cNvSpPr>
            <a:spLocks noGrp="1"/>
          </p:cNvSpPr>
          <p:nvPr>
            <p:ph type="ftr" sz="quarter" idx="11"/>
          </p:nvPr>
        </p:nvSpPr>
        <p:spPr>
          <a:xfrm>
            <a:off x="4191000" y="6423585"/>
            <a:ext cx="3005138" cy="365125"/>
          </a:xfrm>
        </p:spPr>
        <p:txBody>
          <a:bodyPr/>
          <a:lstStyle/>
          <a:p>
            <a:r>
              <a:rPr lang="en-US" dirty="0"/>
              <a:t>© 2016 Pearson Education, Inc., Hoboken, NJ. All rights reserved.</a:t>
            </a:r>
            <a:endParaRPr dirty="0"/>
          </a:p>
        </p:txBody>
      </p:sp>
      <p:sp>
        <p:nvSpPr>
          <p:cNvPr id="7" name="Slide Number Placeholder 6"/>
          <p:cNvSpPr>
            <a:spLocks noGrp="1"/>
          </p:cNvSpPr>
          <p:nvPr>
            <p:ph type="sldNum" sz="quarter" idx="12"/>
          </p:nvPr>
        </p:nvSpPr>
        <p:spPr/>
        <p:txBody>
          <a:bodyPr/>
          <a:lstStyle/>
          <a:p>
            <a:fld id="{8AF02B71-8991-4516-A01E-F1A9ACD28BDC}" type="slidenum">
              <a:rPr/>
              <a:pPr/>
              <a:t>‹#›</a:t>
            </a:fld>
            <a:endParaRPr/>
          </a:p>
        </p:txBody>
      </p:sp>
      <p:sp>
        <p:nvSpPr>
          <p:cNvPr id="10" name="TextBox 9"/>
          <p:cNvSpPr txBox="1"/>
          <p:nvPr/>
        </p:nvSpPr>
        <p:spPr>
          <a:xfrm>
            <a:off x="3990110" y="3370730"/>
            <a:ext cx="220568" cy="369332"/>
          </a:xfrm>
          <a:prstGeom prst="rect">
            <a:avLst/>
          </a:prstGeom>
          <a:noFill/>
        </p:spPr>
        <p:txBody>
          <a:bodyPr wrap="square" lIns="0" tIns="0" rIns="0" bIns="0" rtlCol="0">
            <a:spAutoFit/>
          </a:bodyPr>
          <a:lstStyle/>
          <a:p>
            <a:r>
              <a:rPr sz="2400" b="1" baseline="0">
                <a:solidFill>
                  <a:schemeClr val="accent1">
                    <a:lumMod val="60000"/>
                    <a:lumOff val="40000"/>
                  </a:schemeClr>
                </a:solidFill>
              </a:rPr>
              <a:t>+ </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picTx" preserve="1">
  <p:cSld name="Picture above Caption">
    <p:spTree>
      <p:nvGrpSpPr>
        <p:cNvPr id="1" name=""/>
        <p:cNvGrpSpPr/>
        <p:nvPr/>
      </p:nvGrpSpPr>
      <p:grpSpPr>
        <a:xfrm>
          <a:off x="0" y="0"/>
          <a:ext cx="0" cy="0"/>
          <a:chOff x="0" y="0"/>
          <a:chExt cx="0" cy="0"/>
        </a:xfrm>
      </p:grpSpPr>
      <p:sp>
        <p:nvSpPr>
          <p:cNvPr id="2" name="Title 1"/>
          <p:cNvSpPr>
            <a:spLocks noGrp="1"/>
          </p:cNvSpPr>
          <p:nvPr>
            <p:ph type="title"/>
          </p:nvPr>
        </p:nvSpPr>
        <p:spPr>
          <a:xfrm>
            <a:off x="506505" y="4424082"/>
            <a:ext cx="6191157" cy="833718"/>
          </a:xfrm>
        </p:spPr>
        <p:txBody>
          <a:bodyPr anchor="b">
            <a:normAutofit/>
          </a:bodyPr>
          <a:lstStyle>
            <a:lvl1pPr algn="l">
              <a:defRPr sz="2600" b="0"/>
            </a:lvl1pPr>
          </a:lstStyle>
          <a:p>
            <a:r>
              <a:rPr lang="en-US"/>
              <a:t>Click to edit Master title style</a:t>
            </a:r>
            <a:endParaRPr/>
          </a:p>
        </p:txBody>
      </p:sp>
      <p:sp>
        <p:nvSpPr>
          <p:cNvPr id="3" name="Picture Placeholder 2"/>
          <p:cNvSpPr>
            <a:spLocks noGrp="1"/>
          </p:cNvSpPr>
          <p:nvPr>
            <p:ph type="pic" idx="1"/>
          </p:nvPr>
        </p:nvSpPr>
        <p:spPr>
          <a:xfrm>
            <a:off x="277905" y="228600"/>
            <a:ext cx="6378389" cy="418795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endParaRPr dirty="0"/>
          </a:p>
        </p:txBody>
      </p:sp>
      <p:sp>
        <p:nvSpPr>
          <p:cNvPr id="4" name="Text Placeholder 3"/>
          <p:cNvSpPr>
            <a:spLocks noGrp="1"/>
          </p:cNvSpPr>
          <p:nvPr>
            <p:ph type="body" sz="half" idx="2"/>
          </p:nvPr>
        </p:nvSpPr>
        <p:spPr>
          <a:xfrm>
            <a:off x="506505" y="5257799"/>
            <a:ext cx="6191157" cy="885825"/>
          </a:xfrm>
        </p:spPr>
        <p:txBody>
          <a:bodyPr/>
          <a:lstStyle>
            <a:lvl1pPr marL="0" indent="0">
              <a:spcBef>
                <a:spcPts val="300"/>
              </a:spcBef>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a:p>
        </p:txBody>
      </p:sp>
      <p:sp>
        <p:nvSpPr>
          <p:cNvPr id="6" name="Footer Placeholder 5"/>
          <p:cNvSpPr>
            <a:spLocks noGrp="1"/>
          </p:cNvSpPr>
          <p:nvPr>
            <p:ph type="ftr" sz="quarter" idx="11"/>
          </p:nvPr>
        </p:nvSpPr>
        <p:spPr/>
        <p:txBody>
          <a:bodyPr/>
          <a:lstStyle/>
          <a:p>
            <a:r>
              <a:rPr lang="en-US" dirty="0"/>
              <a:t>© 2016 Pearson Education, Inc., Hoboken, NJ. All rights reserved.</a:t>
            </a:r>
            <a:endParaRPr dirty="0"/>
          </a:p>
        </p:txBody>
      </p:sp>
      <p:sp>
        <p:nvSpPr>
          <p:cNvPr id="7" name="Slide Number Placeholder 6"/>
          <p:cNvSpPr>
            <a:spLocks noGrp="1"/>
          </p:cNvSpPr>
          <p:nvPr>
            <p:ph type="sldNum" sz="quarter" idx="12"/>
          </p:nvPr>
        </p:nvSpPr>
        <p:spPr/>
        <p:txBody>
          <a:bodyPr/>
          <a:lstStyle/>
          <a:p>
            <a:fld id="{8AF02B71-8991-4516-A01E-F1A9ACD28BDC}" type="slidenum">
              <a:rPr/>
              <a:pPr/>
              <a:t>‹#›</a:t>
            </a:fld>
            <a:endParaRPr/>
          </a:p>
        </p:txBody>
      </p:sp>
      <p:sp>
        <p:nvSpPr>
          <p:cNvPr id="8" name="Rectangle 7"/>
          <p:cNvSpPr/>
          <p:nvPr/>
        </p:nvSpPr>
        <p:spPr>
          <a:xfrm>
            <a:off x="6802438" y="228600"/>
            <a:ext cx="2057400" cy="20391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Rectangle 8"/>
          <p:cNvSpPr/>
          <p:nvPr/>
        </p:nvSpPr>
        <p:spPr>
          <a:xfrm>
            <a:off x="6802438" y="2377440"/>
            <a:ext cx="2057400" cy="20391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TextBox 9"/>
          <p:cNvSpPr txBox="1"/>
          <p:nvPr/>
        </p:nvSpPr>
        <p:spPr>
          <a:xfrm>
            <a:off x="327212" y="4632792"/>
            <a:ext cx="220568" cy="369332"/>
          </a:xfrm>
          <a:prstGeom prst="rect">
            <a:avLst/>
          </a:prstGeom>
          <a:noFill/>
        </p:spPr>
        <p:txBody>
          <a:bodyPr wrap="square" lIns="0" tIns="0" rIns="0" bIns="0" rtlCol="0">
            <a:spAutoFit/>
          </a:bodyPr>
          <a:lstStyle/>
          <a:p>
            <a:r>
              <a:rPr sz="2400" b="1" baseline="0">
                <a:solidFill>
                  <a:schemeClr val="accent1">
                    <a:lumMod val="60000"/>
                    <a:lumOff val="40000"/>
                  </a:schemeClr>
                </a:solidFill>
              </a:rPr>
              <a:t>+ </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2 Pictures with Caption">
    <p:spTree>
      <p:nvGrpSpPr>
        <p:cNvPr id="1" name=""/>
        <p:cNvGrpSpPr/>
        <p:nvPr/>
      </p:nvGrpSpPr>
      <p:grpSpPr>
        <a:xfrm>
          <a:off x="0" y="0"/>
          <a:ext cx="0" cy="0"/>
          <a:chOff x="0" y="0"/>
          <a:chExt cx="0" cy="0"/>
        </a:xfrm>
      </p:grpSpPr>
      <p:sp>
        <p:nvSpPr>
          <p:cNvPr id="8" name="Rectangle 7"/>
          <p:cNvSpPr/>
          <p:nvPr/>
        </p:nvSpPr>
        <p:spPr>
          <a:xfrm>
            <a:off x="282574" y="228600"/>
            <a:ext cx="6387167" cy="6345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380554" y="2571750"/>
            <a:ext cx="6181611" cy="1162050"/>
          </a:xfrm>
        </p:spPr>
        <p:txBody>
          <a:bodyPr anchor="b">
            <a:normAutofit/>
          </a:bodyPr>
          <a:lstStyle>
            <a:lvl1pPr algn="l">
              <a:defRPr sz="2600" b="0">
                <a:solidFill>
                  <a:schemeClr val="bg1"/>
                </a:solidFill>
              </a:defRPr>
            </a:lvl1pPr>
          </a:lstStyle>
          <a:p>
            <a:r>
              <a:rPr lang="en-US"/>
              <a:t>Click to edit Master title style</a:t>
            </a:r>
            <a:endParaRPr/>
          </a:p>
        </p:txBody>
      </p:sp>
      <p:sp>
        <p:nvSpPr>
          <p:cNvPr id="4" name="Text Placeholder 3"/>
          <p:cNvSpPr>
            <a:spLocks noGrp="1"/>
          </p:cNvSpPr>
          <p:nvPr>
            <p:ph type="body" sz="half" idx="2"/>
          </p:nvPr>
        </p:nvSpPr>
        <p:spPr>
          <a:xfrm>
            <a:off x="381094" y="3733800"/>
            <a:ext cx="6179566" cy="2392363"/>
          </a:xfrm>
        </p:spPr>
        <p:txBody>
          <a:bodyPr/>
          <a:lstStyle>
            <a:lvl1pPr marL="0" indent="0">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5212262" y="6235607"/>
            <a:ext cx="1348398" cy="365125"/>
          </a:xfrm>
        </p:spPr>
        <p:txBody>
          <a:bodyPr/>
          <a:lstStyle>
            <a:lvl1pPr>
              <a:defRPr>
                <a:solidFill>
                  <a:schemeClr val="bg1"/>
                </a:solidFill>
              </a:defRPr>
            </a:lvl1pPr>
          </a:lstStyle>
          <a:p>
            <a:endParaRPr/>
          </a:p>
        </p:txBody>
      </p:sp>
      <p:sp>
        <p:nvSpPr>
          <p:cNvPr id="6" name="Footer Placeholder 5"/>
          <p:cNvSpPr>
            <a:spLocks noGrp="1"/>
          </p:cNvSpPr>
          <p:nvPr>
            <p:ph type="ftr" sz="quarter" idx="11"/>
          </p:nvPr>
        </p:nvSpPr>
        <p:spPr>
          <a:xfrm>
            <a:off x="381095" y="6235607"/>
            <a:ext cx="4648105" cy="365125"/>
          </a:xfrm>
        </p:spPr>
        <p:txBody>
          <a:bodyPr/>
          <a:lstStyle>
            <a:lvl1pPr>
              <a:defRPr>
                <a:solidFill>
                  <a:schemeClr val="bg1"/>
                </a:solidFill>
              </a:defRPr>
            </a:lvl1pPr>
          </a:lstStyle>
          <a:p>
            <a:r>
              <a:rPr lang="en-US" dirty="0"/>
              <a:t>© 2016 Pearson Education, Inc., Hoboken, NJ. All rights reserved.</a:t>
            </a:r>
            <a:endParaRPr dirty="0"/>
          </a:p>
        </p:txBody>
      </p:sp>
      <p:sp>
        <p:nvSpPr>
          <p:cNvPr id="7" name="Slide Number Placeholder 6"/>
          <p:cNvSpPr>
            <a:spLocks noGrp="1"/>
          </p:cNvSpPr>
          <p:nvPr>
            <p:ph type="sldNum" sz="quarter" idx="12"/>
          </p:nvPr>
        </p:nvSpPr>
        <p:spPr/>
        <p:txBody>
          <a:bodyPr/>
          <a:lstStyle/>
          <a:p>
            <a:fld id="{8AF02B71-8991-4516-A01E-F1A9ACD28BDC}" type="slidenum">
              <a:rPr/>
              <a:pPr/>
              <a:t>‹#›</a:t>
            </a:fld>
            <a:endParaRPr/>
          </a:p>
        </p:txBody>
      </p:sp>
      <p:sp>
        <p:nvSpPr>
          <p:cNvPr id="9" name="TextBox 8"/>
          <p:cNvSpPr txBox="1"/>
          <p:nvPr/>
        </p:nvSpPr>
        <p:spPr>
          <a:xfrm>
            <a:off x="424891" y="174812"/>
            <a:ext cx="413309" cy="830997"/>
          </a:xfrm>
          <a:prstGeom prst="rect">
            <a:avLst/>
          </a:prstGeom>
          <a:noFill/>
        </p:spPr>
        <p:txBody>
          <a:bodyPr wrap="square" lIns="0" tIns="0" rIns="0" bIns="0" rtlCol="0">
            <a:spAutoFit/>
          </a:bodyPr>
          <a:lstStyle/>
          <a:p>
            <a:r>
              <a:rPr sz="5400" b="1">
                <a:solidFill>
                  <a:schemeClr val="accent1">
                    <a:lumMod val="60000"/>
                    <a:lumOff val="40000"/>
                  </a:schemeClr>
                </a:solidFill>
              </a:rPr>
              <a:t>+</a:t>
            </a:r>
          </a:p>
        </p:txBody>
      </p:sp>
      <p:sp>
        <p:nvSpPr>
          <p:cNvPr id="10" name="Rectangle 9"/>
          <p:cNvSpPr/>
          <p:nvPr/>
        </p:nvSpPr>
        <p:spPr>
          <a:xfrm>
            <a:off x="6802438" y="228600"/>
            <a:ext cx="2057400" cy="20391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Picture Placeholder 12"/>
          <p:cNvSpPr>
            <a:spLocks noGrp="1"/>
          </p:cNvSpPr>
          <p:nvPr>
            <p:ph type="pic" sz="quarter" idx="13"/>
          </p:nvPr>
        </p:nvSpPr>
        <p:spPr>
          <a:xfrm>
            <a:off x="6802438" y="2374940"/>
            <a:ext cx="2057400" cy="2039112"/>
          </a:xfrm>
        </p:spPr>
        <p:txBody>
          <a:bodyPr/>
          <a:lstStyle>
            <a:lvl1pPr>
              <a:buNone/>
              <a:defRPr/>
            </a:lvl1pPr>
          </a:lstStyle>
          <a:p>
            <a:r>
              <a:rPr lang="en-US" dirty="0"/>
              <a:t>Click icon to add picture</a:t>
            </a:r>
            <a:endParaRPr dirty="0"/>
          </a:p>
        </p:txBody>
      </p:sp>
      <p:sp>
        <p:nvSpPr>
          <p:cNvPr id="13" name="Picture Placeholder 12"/>
          <p:cNvSpPr>
            <a:spLocks noGrp="1"/>
          </p:cNvSpPr>
          <p:nvPr>
            <p:ph type="pic" sz="quarter" idx="14"/>
          </p:nvPr>
        </p:nvSpPr>
        <p:spPr>
          <a:xfrm>
            <a:off x="6802438" y="4535424"/>
            <a:ext cx="2057400" cy="2039112"/>
          </a:xfrm>
        </p:spPr>
        <p:txBody>
          <a:bodyPr/>
          <a:lstStyle>
            <a:lvl1pPr>
              <a:buNone/>
              <a:defRPr/>
            </a:lvl1pPr>
          </a:lstStyle>
          <a:p>
            <a:r>
              <a:rPr lang="en-US" dirty="0"/>
              <a:t>Click icon to add picture</a:t>
            </a:r>
            <a:endParaRPr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3 Pictures with Caption">
    <p:spTree>
      <p:nvGrpSpPr>
        <p:cNvPr id="1" name=""/>
        <p:cNvGrpSpPr/>
        <p:nvPr/>
      </p:nvGrpSpPr>
      <p:grpSpPr>
        <a:xfrm>
          <a:off x="0" y="0"/>
          <a:ext cx="0" cy="0"/>
          <a:chOff x="0" y="0"/>
          <a:chExt cx="0" cy="0"/>
        </a:xfrm>
      </p:grpSpPr>
      <p:sp>
        <p:nvSpPr>
          <p:cNvPr id="8" name="Rectangle 7"/>
          <p:cNvSpPr/>
          <p:nvPr/>
        </p:nvSpPr>
        <p:spPr>
          <a:xfrm>
            <a:off x="282575" y="228600"/>
            <a:ext cx="4235450" cy="6345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380554" y="2571750"/>
            <a:ext cx="4016633" cy="1162050"/>
          </a:xfrm>
        </p:spPr>
        <p:txBody>
          <a:bodyPr anchor="b">
            <a:normAutofit/>
          </a:bodyPr>
          <a:lstStyle>
            <a:lvl1pPr algn="l">
              <a:defRPr sz="2600" b="0">
                <a:solidFill>
                  <a:schemeClr val="bg1"/>
                </a:solidFill>
              </a:defRPr>
            </a:lvl1pPr>
          </a:lstStyle>
          <a:p>
            <a:r>
              <a:rPr lang="en-US"/>
              <a:t>Click to edit Master title style</a:t>
            </a:r>
            <a:endParaRPr/>
          </a:p>
        </p:txBody>
      </p:sp>
      <p:sp>
        <p:nvSpPr>
          <p:cNvPr id="4" name="Text Placeholder 3"/>
          <p:cNvSpPr>
            <a:spLocks noGrp="1"/>
          </p:cNvSpPr>
          <p:nvPr>
            <p:ph type="body" sz="half" idx="2"/>
          </p:nvPr>
        </p:nvSpPr>
        <p:spPr>
          <a:xfrm>
            <a:off x="381094" y="3733800"/>
            <a:ext cx="4015304" cy="2392363"/>
          </a:xfrm>
        </p:spPr>
        <p:txBody>
          <a:bodyPr/>
          <a:lstStyle>
            <a:lvl1pPr marL="0" indent="0">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3048000" y="6235607"/>
            <a:ext cx="1348398" cy="365125"/>
          </a:xfrm>
        </p:spPr>
        <p:txBody>
          <a:bodyPr/>
          <a:lstStyle>
            <a:lvl1pPr>
              <a:defRPr>
                <a:solidFill>
                  <a:schemeClr val="bg1"/>
                </a:solidFill>
              </a:defRPr>
            </a:lvl1pPr>
          </a:lstStyle>
          <a:p>
            <a:endParaRPr/>
          </a:p>
        </p:txBody>
      </p:sp>
      <p:sp>
        <p:nvSpPr>
          <p:cNvPr id="6" name="Footer Placeholder 5"/>
          <p:cNvSpPr>
            <a:spLocks noGrp="1"/>
          </p:cNvSpPr>
          <p:nvPr>
            <p:ph type="ftr" sz="quarter" idx="11"/>
          </p:nvPr>
        </p:nvSpPr>
        <p:spPr>
          <a:xfrm>
            <a:off x="381095" y="6235607"/>
            <a:ext cx="2590705" cy="365125"/>
          </a:xfrm>
        </p:spPr>
        <p:txBody>
          <a:bodyPr/>
          <a:lstStyle>
            <a:lvl1pPr>
              <a:defRPr>
                <a:solidFill>
                  <a:schemeClr val="bg1"/>
                </a:solidFill>
              </a:defRPr>
            </a:lvl1pPr>
          </a:lstStyle>
          <a:p>
            <a:r>
              <a:rPr lang="en-US" dirty="0"/>
              <a:t>© 2016 Pearson Education, Inc., Hoboken, NJ. All rights reserved.</a:t>
            </a:r>
            <a:endParaRPr dirty="0"/>
          </a:p>
        </p:txBody>
      </p:sp>
      <p:sp>
        <p:nvSpPr>
          <p:cNvPr id="7" name="Slide Number Placeholder 6"/>
          <p:cNvSpPr>
            <a:spLocks noGrp="1"/>
          </p:cNvSpPr>
          <p:nvPr>
            <p:ph type="sldNum" sz="quarter" idx="12"/>
          </p:nvPr>
        </p:nvSpPr>
        <p:spPr/>
        <p:txBody>
          <a:bodyPr/>
          <a:lstStyle/>
          <a:p>
            <a:fld id="{8AF02B71-8991-4516-A01E-F1A9ACD28BDC}" type="slidenum">
              <a:rPr/>
              <a:pPr/>
              <a:t>‹#›</a:t>
            </a:fld>
            <a:endParaRPr/>
          </a:p>
        </p:txBody>
      </p:sp>
      <p:sp>
        <p:nvSpPr>
          <p:cNvPr id="9" name="TextBox 8"/>
          <p:cNvSpPr txBox="1"/>
          <p:nvPr/>
        </p:nvSpPr>
        <p:spPr>
          <a:xfrm>
            <a:off x="424891" y="174812"/>
            <a:ext cx="413309" cy="830997"/>
          </a:xfrm>
          <a:prstGeom prst="rect">
            <a:avLst/>
          </a:prstGeom>
          <a:noFill/>
        </p:spPr>
        <p:txBody>
          <a:bodyPr wrap="square" lIns="0" tIns="0" rIns="0" bIns="0" rtlCol="0">
            <a:spAutoFit/>
          </a:bodyPr>
          <a:lstStyle/>
          <a:p>
            <a:r>
              <a:rPr sz="5400" b="1">
                <a:solidFill>
                  <a:schemeClr val="accent1">
                    <a:lumMod val="60000"/>
                    <a:lumOff val="40000"/>
                  </a:schemeClr>
                </a:solidFill>
              </a:rPr>
              <a:t>+</a:t>
            </a:r>
          </a:p>
        </p:txBody>
      </p:sp>
      <p:sp>
        <p:nvSpPr>
          <p:cNvPr id="10" name="Rectangle 9"/>
          <p:cNvSpPr/>
          <p:nvPr/>
        </p:nvSpPr>
        <p:spPr>
          <a:xfrm>
            <a:off x="6802438" y="228600"/>
            <a:ext cx="2057400" cy="20391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Rectangle 10"/>
          <p:cNvSpPr/>
          <p:nvPr/>
        </p:nvSpPr>
        <p:spPr>
          <a:xfrm>
            <a:off x="4624388" y="4534726"/>
            <a:ext cx="2057400" cy="20391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Picture Placeholder 12"/>
          <p:cNvSpPr>
            <a:spLocks noGrp="1"/>
          </p:cNvSpPr>
          <p:nvPr>
            <p:ph type="pic" sz="quarter" idx="13"/>
          </p:nvPr>
        </p:nvSpPr>
        <p:spPr>
          <a:xfrm>
            <a:off x="4624388" y="228600"/>
            <a:ext cx="2057400" cy="2039112"/>
          </a:xfrm>
        </p:spPr>
        <p:txBody>
          <a:bodyPr/>
          <a:lstStyle>
            <a:lvl1pPr>
              <a:buNone/>
              <a:defRPr/>
            </a:lvl1pPr>
          </a:lstStyle>
          <a:p>
            <a:r>
              <a:rPr lang="en-US" dirty="0"/>
              <a:t>Click icon to add picture</a:t>
            </a:r>
            <a:endParaRPr dirty="0"/>
          </a:p>
        </p:txBody>
      </p:sp>
      <p:sp>
        <p:nvSpPr>
          <p:cNvPr id="13" name="Picture Placeholder 12"/>
          <p:cNvSpPr>
            <a:spLocks noGrp="1"/>
          </p:cNvSpPr>
          <p:nvPr>
            <p:ph type="pic" sz="quarter" idx="14"/>
          </p:nvPr>
        </p:nvSpPr>
        <p:spPr>
          <a:xfrm>
            <a:off x="4624388" y="2381663"/>
            <a:ext cx="2057400" cy="2039112"/>
          </a:xfrm>
        </p:spPr>
        <p:txBody>
          <a:bodyPr/>
          <a:lstStyle>
            <a:lvl1pPr>
              <a:buNone/>
              <a:defRPr/>
            </a:lvl1pPr>
          </a:lstStyle>
          <a:p>
            <a:r>
              <a:rPr lang="en-US" dirty="0"/>
              <a:t>Click icon to add picture</a:t>
            </a:r>
            <a:endParaRPr dirty="0"/>
          </a:p>
        </p:txBody>
      </p:sp>
      <p:sp>
        <p:nvSpPr>
          <p:cNvPr id="14" name="Picture Placeholder 12"/>
          <p:cNvSpPr>
            <a:spLocks noGrp="1"/>
          </p:cNvSpPr>
          <p:nvPr>
            <p:ph type="pic" sz="quarter" idx="15"/>
          </p:nvPr>
        </p:nvSpPr>
        <p:spPr>
          <a:xfrm>
            <a:off x="6803136" y="2381662"/>
            <a:ext cx="2057400" cy="4187952"/>
          </a:xfrm>
        </p:spPr>
        <p:txBody>
          <a:bodyPr/>
          <a:lstStyle>
            <a:lvl1pPr>
              <a:buNone/>
              <a:defRPr/>
            </a:lvl1pPr>
          </a:lstStyle>
          <a:p>
            <a:r>
              <a:rPr lang="en-US" dirty="0"/>
              <a:t>Click icon to add picture</a:t>
            </a:r>
            <a:endParaRPr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3 Pictures with Caption, Alt.">
    <p:spTree>
      <p:nvGrpSpPr>
        <p:cNvPr id="1" name=""/>
        <p:cNvGrpSpPr/>
        <p:nvPr/>
      </p:nvGrpSpPr>
      <p:grpSpPr>
        <a:xfrm>
          <a:off x="0" y="0"/>
          <a:ext cx="0" cy="0"/>
          <a:chOff x="0" y="0"/>
          <a:chExt cx="0" cy="0"/>
        </a:xfrm>
      </p:grpSpPr>
      <p:sp>
        <p:nvSpPr>
          <p:cNvPr id="11" name="Rectangle 10"/>
          <p:cNvSpPr/>
          <p:nvPr/>
        </p:nvSpPr>
        <p:spPr>
          <a:xfrm>
            <a:off x="8166847" y="282573"/>
            <a:ext cx="685800" cy="3022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4953000" y="3124200"/>
            <a:ext cx="3108960" cy="871538"/>
          </a:xfrm>
        </p:spPr>
        <p:txBody>
          <a:bodyPr anchor="b">
            <a:normAutofit/>
          </a:bodyPr>
          <a:lstStyle>
            <a:lvl1pPr algn="l">
              <a:defRPr sz="2600" b="0"/>
            </a:lvl1pPr>
          </a:lstStyle>
          <a:p>
            <a:r>
              <a:rPr lang="en-US"/>
              <a:t>Click to edit Master title style</a:t>
            </a:r>
            <a:endParaRPr/>
          </a:p>
        </p:txBody>
      </p:sp>
      <p:sp>
        <p:nvSpPr>
          <p:cNvPr id="3" name="Picture Placeholder 2"/>
          <p:cNvSpPr>
            <a:spLocks noGrp="1"/>
          </p:cNvSpPr>
          <p:nvPr>
            <p:ph type="pic" idx="1"/>
          </p:nvPr>
        </p:nvSpPr>
        <p:spPr>
          <a:xfrm>
            <a:off x="277905" y="2365248"/>
            <a:ext cx="4240119" cy="418795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endParaRPr dirty="0"/>
          </a:p>
        </p:txBody>
      </p:sp>
      <p:sp>
        <p:nvSpPr>
          <p:cNvPr id="4" name="Text Placeholder 3"/>
          <p:cNvSpPr>
            <a:spLocks noGrp="1"/>
          </p:cNvSpPr>
          <p:nvPr>
            <p:ph type="body" sz="half" idx="2"/>
          </p:nvPr>
        </p:nvSpPr>
        <p:spPr>
          <a:xfrm>
            <a:off x="4953000" y="3995737"/>
            <a:ext cx="3108960" cy="214788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7391399" y="6423585"/>
            <a:ext cx="1537447" cy="365125"/>
          </a:xfrm>
        </p:spPr>
        <p:txBody>
          <a:bodyPr/>
          <a:lstStyle/>
          <a:p>
            <a:endParaRPr/>
          </a:p>
        </p:txBody>
      </p:sp>
      <p:sp>
        <p:nvSpPr>
          <p:cNvPr id="6" name="Footer Placeholder 5"/>
          <p:cNvSpPr>
            <a:spLocks noGrp="1"/>
          </p:cNvSpPr>
          <p:nvPr>
            <p:ph type="ftr" sz="quarter" idx="11"/>
          </p:nvPr>
        </p:nvSpPr>
        <p:spPr>
          <a:xfrm>
            <a:off x="4191000" y="6423585"/>
            <a:ext cx="3005138" cy="365125"/>
          </a:xfrm>
        </p:spPr>
        <p:txBody>
          <a:bodyPr/>
          <a:lstStyle/>
          <a:p>
            <a:r>
              <a:rPr lang="en-US" dirty="0"/>
              <a:t>© 2016 Pearson Education, Inc., Hoboken, NJ. All rights reserved.</a:t>
            </a:r>
            <a:endParaRPr dirty="0"/>
          </a:p>
        </p:txBody>
      </p:sp>
      <p:sp>
        <p:nvSpPr>
          <p:cNvPr id="7" name="Slide Number Placeholder 6"/>
          <p:cNvSpPr>
            <a:spLocks noGrp="1"/>
          </p:cNvSpPr>
          <p:nvPr>
            <p:ph type="sldNum" sz="quarter" idx="12"/>
          </p:nvPr>
        </p:nvSpPr>
        <p:spPr/>
        <p:txBody>
          <a:bodyPr/>
          <a:lstStyle/>
          <a:p>
            <a:fld id="{8AF02B71-8991-4516-A01E-F1A9ACD28BDC}" type="slidenum">
              <a:rPr/>
              <a:pPr/>
              <a:t>‹#›</a:t>
            </a:fld>
            <a:endParaRPr/>
          </a:p>
        </p:txBody>
      </p:sp>
      <p:sp>
        <p:nvSpPr>
          <p:cNvPr id="10" name="TextBox 9"/>
          <p:cNvSpPr txBox="1"/>
          <p:nvPr/>
        </p:nvSpPr>
        <p:spPr>
          <a:xfrm>
            <a:off x="4750361" y="3370730"/>
            <a:ext cx="220568" cy="369332"/>
          </a:xfrm>
          <a:prstGeom prst="rect">
            <a:avLst/>
          </a:prstGeom>
          <a:noFill/>
        </p:spPr>
        <p:txBody>
          <a:bodyPr wrap="square" lIns="0" tIns="0" rIns="0" bIns="0" rtlCol="0">
            <a:spAutoFit/>
          </a:bodyPr>
          <a:lstStyle/>
          <a:p>
            <a:r>
              <a:rPr sz="2400" b="1" baseline="0">
                <a:solidFill>
                  <a:schemeClr val="accent1">
                    <a:lumMod val="60000"/>
                    <a:lumOff val="40000"/>
                  </a:schemeClr>
                </a:solidFill>
              </a:rPr>
              <a:t>+ </a:t>
            </a:r>
          </a:p>
        </p:txBody>
      </p:sp>
      <p:sp>
        <p:nvSpPr>
          <p:cNvPr id="14" name="Picture Placeholder 12"/>
          <p:cNvSpPr>
            <a:spLocks noGrp="1"/>
          </p:cNvSpPr>
          <p:nvPr>
            <p:ph type="pic" sz="quarter" idx="13"/>
          </p:nvPr>
        </p:nvSpPr>
        <p:spPr>
          <a:xfrm>
            <a:off x="277905" y="228600"/>
            <a:ext cx="2057400" cy="2039112"/>
          </a:xfrm>
        </p:spPr>
        <p:txBody>
          <a:bodyPr/>
          <a:lstStyle>
            <a:lvl1pPr>
              <a:buNone/>
              <a:defRPr/>
            </a:lvl1pPr>
          </a:lstStyle>
          <a:p>
            <a:r>
              <a:rPr lang="en-US" dirty="0"/>
              <a:t>Click icon to add picture</a:t>
            </a:r>
            <a:endParaRPr dirty="0"/>
          </a:p>
        </p:txBody>
      </p:sp>
      <p:sp>
        <p:nvSpPr>
          <p:cNvPr id="15" name="Picture Placeholder 12"/>
          <p:cNvSpPr>
            <a:spLocks noGrp="1"/>
          </p:cNvSpPr>
          <p:nvPr>
            <p:ph type="pic" sz="quarter" idx="14"/>
          </p:nvPr>
        </p:nvSpPr>
        <p:spPr>
          <a:xfrm>
            <a:off x="2460625" y="228600"/>
            <a:ext cx="2057400" cy="2039112"/>
          </a:xfrm>
        </p:spPr>
        <p:txBody>
          <a:bodyPr/>
          <a:lstStyle>
            <a:lvl1pPr>
              <a:buNone/>
              <a:defRPr/>
            </a:lvl1pPr>
          </a:lstStyle>
          <a:p>
            <a:r>
              <a:rPr lang="en-US" dirty="0"/>
              <a:t>Click icon to add picture</a:t>
            </a:r>
            <a:endParaRPr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and Vertical Text">
    <p:spTree>
      <p:nvGrpSpPr>
        <p:cNvPr id="1" name=""/>
        <p:cNvGrpSpPr/>
        <p:nvPr/>
      </p:nvGrpSpPr>
      <p:grpSpPr>
        <a:xfrm>
          <a:off x="0" y="0"/>
          <a:ext cx="0" cy="0"/>
          <a:chOff x="0" y="0"/>
          <a:chExt cx="0" cy="0"/>
        </a:xfrm>
      </p:grpSpPr>
      <p:sp>
        <p:nvSpPr>
          <p:cNvPr id="7" name="Rectangle 6"/>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TextBox 8"/>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endParaRPr/>
          </a:p>
        </p:txBody>
      </p:sp>
      <p:sp>
        <p:nvSpPr>
          <p:cNvPr id="5" name="Footer Placeholder 4"/>
          <p:cNvSpPr>
            <a:spLocks noGrp="1"/>
          </p:cNvSpPr>
          <p:nvPr>
            <p:ph type="ftr" sz="quarter" idx="11"/>
          </p:nvPr>
        </p:nvSpPr>
        <p:spPr/>
        <p:txBody>
          <a:bodyPr/>
          <a:lstStyle/>
          <a:p>
            <a:r>
              <a:rPr lang="en-US" dirty="0"/>
              <a:t>© 2016 Pearson Education, Inc., Hoboken, NJ. All rights reserved.</a:t>
            </a:r>
            <a:endParaRPr dirty="0"/>
          </a:p>
        </p:txBody>
      </p:sp>
      <p:sp>
        <p:nvSpPr>
          <p:cNvPr id="6" name="Slide Number Placeholder 5"/>
          <p:cNvSpPr>
            <a:spLocks noGrp="1"/>
          </p:cNvSpPr>
          <p:nvPr>
            <p:ph type="sldNum" sz="quarter" idx="12"/>
          </p:nvPr>
        </p:nvSpPr>
        <p:spPr/>
        <p:txBody>
          <a:bodyPr/>
          <a:lstStyle/>
          <a:p>
            <a:fld id="{8AF02B71-8991-4516-A01E-F1A9ACD28BDC}" type="slidenum">
              <a:rPr/>
              <a:p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7" name="Rectangle 6"/>
          <p:cNvSpPr/>
          <p:nvPr/>
        </p:nvSpPr>
        <p:spPr>
          <a:xfrm>
            <a:off x="8210550" y="282574"/>
            <a:ext cx="642097"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endParaRPr/>
          </a:p>
        </p:txBody>
      </p:sp>
      <p:sp>
        <p:nvSpPr>
          <p:cNvPr id="5" name="Footer Placeholder 4"/>
          <p:cNvSpPr>
            <a:spLocks noGrp="1"/>
          </p:cNvSpPr>
          <p:nvPr>
            <p:ph type="ftr" sz="quarter" idx="11"/>
          </p:nvPr>
        </p:nvSpPr>
        <p:spPr/>
        <p:txBody>
          <a:bodyPr/>
          <a:lstStyle/>
          <a:p>
            <a:r>
              <a:rPr lang="en-US" dirty="0"/>
              <a:t>© 2016 Pearson Education, Inc., Hoboken, NJ. All rights reserved.</a:t>
            </a:r>
            <a:endParaRPr dirty="0"/>
          </a:p>
        </p:txBody>
      </p:sp>
      <p:sp>
        <p:nvSpPr>
          <p:cNvPr id="6" name="Slide Number Placeholder 5"/>
          <p:cNvSpPr>
            <a:spLocks noGrp="1"/>
          </p:cNvSpPr>
          <p:nvPr>
            <p:ph type="sldNum" sz="quarter" idx="12"/>
          </p:nvPr>
        </p:nvSpPr>
        <p:spPr/>
        <p:txBody>
          <a:bodyPr/>
          <a:lstStyle/>
          <a:p>
            <a:fld id="{8AF02B71-8991-4516-A01E-F1A9ACD28BDC}" type="slidenum">
              <a:rPr/>
              <a:pPr/>
              <a:t>‹#›</a:t>
            </a:fld>
            <a:endParaRPr/>
          </a:p>
        </p:txBody>
      </p:sp>
      <p:sp>
        <p:nvSpPr>
          <p:cNvPr id="9" name="TextBox 8"/>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10" name="Rectangle 9"/>
          <p:cNvSpPr/>
          <p:nvPr/>
        </p:nvSpPr>
        <p:spPr>
          <a:xfrm>
            <a:off x="8068235" y="282574"/>
            <a:ext cx="91440" cy="16002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Vertical Title and Text">
    <p:spTree>
      <p:nvGrpSpPr>
        <p:cNvPr id="1" name=""/>
        <p:cNvGrpSpPr/>
        <p:nvPr/>
      </p:nvGrpSpPr>
      <p:grpSpPr>
        <a:xfrm>
          <a:off x="0" y="0"/>
          <a:ext cx="0" cy="0"/>
          <a:chOff x="0" y="0"/>
          <a:chExt cx="0" cy="0"/>
        </a:xfrm>
      </p:grpSpPr>
      <p:sp>
        <p:nvSpPr>
          <p:cNvPr id="10" name="Rectangle 9"/>
          <p:cNvSpPr/>
          <p:nvPr/>
        </p:nvSpPr>
        <p:spPr>
          <a:xfrm>
            <a:off x="8166847" y="282573"/>
            <a:ext cx="685800" cy="3022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Vertical Title 1"/>
          <p:cNvSpPr>
            <a:spLocks noGrp="1"/>
          </p:cNvSpPr>
          <p:nvPr>
            <p:ph type="title" orient="vert"/>
          </p:nvPr>
        </p:nvSpPr>
        <p:spPr>
          <a:xfrm>
            <a:off x="7995772" y="954742"/>
            <a:ext cx="681318" cy="5171422"/>
          </a:xfrm>
        </p:spPr>
        <p:txBody>
          <a:bodyPr vert="eaVert" anchor="t" anchorCtr="0"/>
          <a:lstStyle/>
          <a:p>
            <a:r>
              <a:rPr lang="en-US"/>
              <a:t>Click to edit Master title style</a:t>
            </a:r>
            <a:endParaRPr/>
          </a:p>
        </p:txBody>
      </p:sp>
      <p:sp>
        <p:nvSpPr>
          <p:cNvPr id="3" name="Vertical Text Placeholder 2"/>
          <p:cNvSpPr>
            <a:spLocks noGrp="1"/>
          </p:cNvSpPr>
          <p:nvPr>
            <p:ph type="body" orient="vert" idx="1"/>
          </p:nvPr>
        </p:nvSpPr>
        <p:spPr>
          <a:xfrm>
            <a:off x="457200" y="958756"/>
            <a:ext cx="6858000" cy="518486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endParaRPr/>
          </a:p>
        </p:txBody>
      </p:sp>
      <p:sp>
        <p:nvSpPr>
          <p:cNvPr id="5" name="Footer Placeholder 4"/>
          <p:cNvSpPr>
            <a:spLocks noGrp="1"/>
          </p:cNvSpPr>
          <p:nvPr>
            <p:ph type="ftr" sz="quarter" idx="11"/>
          </p:nvPr>
        </p:nvSpPr>
        <p:spPr/>
        <p:txBody>
          <a:bodyPr/>
          <a:lstStyle/>
          <a:p>
            <a:r>
              <a:rPr lang="en-US" dirty="0"/>
              <a:t>© 2016 Pearson Education, Inc., Hoboken, NJ. All rights reserved.</a:t>
            </a:r>
            <a:endParaRPr dirty="0"/>
          </a:p>
        </p:txBody>
      </p:sp>
      <p:sp>
        <p:nvSpPr>
          <p:cNvPr id="6" name="Slide Number Placeholder 5"/>
          <p:cNvSpPr>
            <a:spLocks noGrp="1"/>
          </p:cNvSpPr>
          <p:nvPr>
            <p:ph type="sldNum" sz="quarter" idx="12"/>
          </p:nvPr>
        </p:nvSpPr>
        <p:spPr/>
        <p:txBody>
          <a:bodyPr/>
          <a:lstStyle/>
          <a:p>
            <a:fld id="{8AF02B71-8991-4516-A01E-F1A9ACD28BDC}" type="slidenum">
              <a:rPr/>
              <a:pPr/>
              <a:t>‹#›</a:t>
            </a:fld>
            <a:endParaRPr/>
          </a:p>
        </p:txBody>
      </p:sp>
      <p:sp>
        <p:nvSpPr>
          <p:cNvPr id="9" name="TextBox 8"/>
          <p:cNvSpPr txBox="1"/>
          <p:nvPr/>
        </p:nvSpPr>
        <p:spPr>
          <a:xfrm rot="16200000">
            <a:off x="8593111" y="561668"/>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Content, Alt.">
    <p:spTree>
      <p:nvGrpSpPr>
        <p:cNvPr id="1" name=""/>
        <p:cNvGrpSpPr/>
        <p:nvPr/>
      </p:nvGrpSpPr>
      <p:grpSpPr>
        <a:xfrm>
          <a:off x="0" y="0"/>
          <a:ext cx="0" cy="0"/>
          <a:chOff x="0" y="0"/>
          <a:chExt cx="0" cy="0"/>
        </a:xfrm>
      </p:grpSpPr>
      <p:sp>
        <p:nvSpPr>
          <p:cNvPr id="7" name="Rectangle 6"/>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498474" y="134471"/>
            <a:ext cx="7556313" cy="995082"/>
          </a:xfrm>
        </p:spPr>
        <p:txBody>
          <a:bodyPr anchor="b" anchorCtr="0"/>
          <a:lstStyle/>
          <a:p>
            <a:r>
              <a:rPr lang="en-US"/>
              <a:t>Click to edit Master title style</a:t>
            </a:r>
            <a:endParaRP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endParaRPr/>
          </a:p>
        </p:txBody>
      </p:sp>
      <p:sp>
        <p:nvSpPr>
          <p:cNvPr id="5" name="Footer Placeholder 4"/>
          <p:cNvSpPr>
            <a:spLocks noGrp="1"/>
          </p:cNvSpPr>
          <p:nvPr>
            <p:ph type="ftr" sz="quarter" idx="11"/>
          </p:nvPr>
        </p:nvSpPr>
        <p:spPr/>
        <p:txBody>
          <a:bodyPr/>
          <a:lstStyle/>
          <a:p>
            <a:r>
              <a:rPr lang="en-US" dirty="0"/>
              <a:t>© 2016 Pearson Education, Inc., Hoboken, NJ. All rights reserved.</a:t>
            </a:r>
            <a:endParaRPr dirty="0"/>
          </a:p>
        </p:txBody>
      </p:sp>
      <p:sp>
        <p:nvSpPr>
          <p:cNvPr id="6" name="Slide Number Placeholder 5"/>
          <p:cNvSpPr>
            <a:spLocks noGrp="1"/>
          </p:cNvSpPr>
          <p:nvPr>
            <p:ph type="sldNum" sz="quarter" idx="12"/>
          </p:nvPr>
        </p:nvSpPr>
        <p:spPr/>
        <p:txBody>
          <a:bodyPr/>
          <a:lstStyle/>
          <a:p>
            <a:fld id="{8AF02B71-8991-4516-A01E-F1A9ACD28BDC}" type="slidenum">
              <a:rPr/>
              <a:pPr/>
              <a:t>‹#›</a:t>
            </a:fld>
            <a:endParaRPr/>
          </a:p>
        </p:txBody>
      </p:sp>
      <p:sp>
        <p:nvSpPr>
          <p:cNvPr id="9" name="TextBox 8"/>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10" name="Text Placeholder 3"/>
          <p:cNvSpPr>
            <a:spLocks noGrp="1"/>
          </p:cNvSpPr>
          <p:nvPr>
            <p:ph type="body" sz="half" idx="2"/>
          </p:nvPr>
        </p:nvSpPr>
        <p:spPr>
          <a:xfrm>
            <a:off x="498518" y="1129553"/>
            <a:ext cx="7558960" cy="774700"/>
          </a:xfrm>
        </p:spPr>
        <p:txBody>
          <a:bodyPr vert="horz" lIns="91440" tIns="45720" rIns="91440" bIns="45720" rtlCol="0" anchor="t" anchorCtr="0">
            <a:noAutofit/>
          </a:bodyPr>
          <a:lstStyle>
            <a:lvl1pPr marL="0" indent="0">
              <a:buNone/>
              <a:defRPr kumimoji="0" sz="2400" b="0" i="0" u="none" strike="noStrike" kern="1200" cap="none" spc="0" normalizeH="0" baseline="0">
                <a:ln>
                  <a:noFill/>
                </a:ln>
                <a:solidFill>
                  <a:schemeClr val="accent3"/>
                </a:solidFill>
                <a:effectLst/>
                <a:uLnTx/>
                <a:uFillTx/>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Slide with 2 Pictures">
    <p:spTree>
      <p:nvGrpSpPr>
        <p:cNvPr id="1" name=""/>
        <p:cNvGrpSpPr/>
        <p:nvPr/>
      </p:nvGrpSpPr>
      <p:grpSpPr>
        <a:xfrm>
          <a:off x="0" y="0"/>
          <a:ext cx="0" cy="0"/>
          <a:chOff x="0" y="0"/>
          <a:chExt cx="0" cy="0"/>
        </a:xfrm>
      </p:grpSpPr>
      <p:sp>
        <p:nvSpPr>
          <p:cNvPr id="2" name="Title 1"/>
          <p:cNvSpPr>
            <a:spLocks noGrp="1"/>
          </p:cNvSpPr>
          <p:nvPr>
            <p:ph type="ctrTitle"/>
          </p:nvPr>
        </p:nvSpPr>
        <p:spPr>
          <a:xfrm>
            <a:off x="4800600" y="4624668"/>
            <a:ext cx="4038600" cy="933450"/>
          </a:xfrm>
        </p:spPr>
        <p:txBody>
          <a:bodyPr>
            <a:normAutofit/>
          </a:bodyPr>
          <a:lstStyle>
            <a:lvl1pPr>
              <a:defRPr sz="2800"/>
            </a:lvl1pPr>
          </a:lstStyle>
          <a:p>
            <a:r>
              <a:rPr lang="en-US"/>
              <a:t>Click to edit Master title style</a:t>
            </a:r>
            <a:endParaRPr/>
          </a:p>
        </p:txBody>
      </p:sp>
      <p:sp>
        <p:nvSpPr>
          <p:cNvPr id="3" name="Subtitle 2"/>
          <p:cNvSpPr>
            <a:spLocks noGrp="1"/>
          </p:cNvSpPr>
          <p:nvPr>
            <p:ph type="subTitle" idx="1"/>
          </p:nvPr>
        </p:nvSpPr>
        <p:spPr>
          <a:xfrm>
            <a:off x="4800600" y="5562599"/>
            <a:ext cx="4038600" cy="748553"/>
          </a:xfrm>
        </p:spPr>
        <p:txBody>
          <a:bodyPr>
            <a:normAutofit/>
          </a:bodyPr>
          <a:lstStyle>
            <a:lvl1pPr marL="0" indent="0" algn="l">
              <a:spcBef>
                <a:spcPts val="300"/>
              </a:spcBef>
              <a:buNone/>
              <a:defRPr sz="14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a:p>
        </p:txBody>
      </p:sp>
      <p:sp>
        <p:nvSpPr>
          <p:cNvPr id="4" name="Date Placeholder 3"/>
          <p:cNvSpPr>
            <a:spLocks noGrp="1"/>
          </p:cNvSpPr>
          <p:nvPr>
            <p:ph type="dt" sz="half" idx="10"/>
          </p:nvPr>
        </p:nvSpPr>
        <p:spPr>
          <a:xfrm>
            <a:off x="4800600" y="6425640"/>
            <a:ext cx="1232647" cy="365125"/>
          </a:xfrm>
        </p:spPr>
        <p:txBody>
          <a:bodyPr/>
          <a:lstStyle>
            <a:lvl1pPr algn="l">
              <a:defRPr/>
            </a:lvl1pPr>
          </a:lstStyle>
          <a:p>
            <a:endParaRPr/>
          </a:p>
        </p:txBody>
      </p:sp>
      <p:sp>
        <p:nvSpPr>
          <p:cNvPr id="5" name="Footer Placeholder 4"/>
          <p:cNvSpPr>
            <a:spLocks noGrp="1"/>
          </p:cNvSpPr>
          <p:nvPr>
            <p:ph type="ftr" sz="quarter" idx="11"/>
          </p:nvPr>
        </p:nvSpPr>
        <p:spPr>
          <a:xfrm>
            <a:off x="6311153" y="6425640"/>
            <a:ext cx="2617694" cy="365125"/>
          </a:xfrm>
        </p:spPr>
        <p:txBody>
          <a:bodyPr/>
          <a:lstStyle>
            <a:lvl1pPr algn="r">
              <a:defRPr/>
            </a:lvl1pPr>
          </a:lstStyle>
          <a:p>
            <a:r>
              <a:rPr lang="en-US" dirty="0"/>
              <a:t>© 2016 Pearson Education, Inc., Hoboken, NJ. All rights reserved.</a:t>
            </a:r>
            <a:endParaRPr dirty="0"/>
          </a:p>
        </p:txBody>
      </p:sp>
      <p:sp>
        <p:nvSpPr>
          <p:cNvPr id="7" name="Rectangle 6"/>
          <p:cNvSpPr/>
          <p:nvPr/>
        </p:nvSpPr>
        <p:spPr>
          <a:xfrm>
            <a:off x="282575" y="228600"/>
            <a:ext cx="4235450" cy="4187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8" name="Rectangle 7"/>
          <p:cNvSpPr/>
          <p:nvPr/>
        </p:nvSpPr>
        <p:spPr>
          <a:xfrm>
            <a:off x="6802438" y="228600"/>
            <a:ext cx="2057400" cy="20391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ectangle 9"/>
          <p:cNvSpPr/>
          <p:nvPr/>
        </p:nvSpPr>
        <p:spPr>
          <a:xfrm>
            <a:off x="4624388" y="2377440"/>
            <a:ext cx="2057400" cy="20391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3" name="Picture Placeholder 12"/>
          <p:cNvSpPr>
            <a:spLocks noGrp="1"/>
          </p:cNvSpPr>
          <p:nvPr>
            <p:ph type="pic" sz="quarter" idx="12"/>
          </p:nvPr>
        </p:nvSpPr>
        <p:spPr>
          <a:xfrm>
            <a:off x="4624388" y="228600"/>
            <a:ext cx="2057400" cy="2039112"/>
          </a:xfrm>
        </p:spPr>
        <p:txBody>
          <a:bodyPr/>
          <a:lstStyle>
            <a:lvl1pPr>
              <a:buNone/>
              <a:defRPr/>
            </a:lvl1pPr>
          </a:lstStyle>
          <a:p>
            <a:r>
              <a:rPr lang="en-US" dirty="0"/>
              <a:t>Click icon to add picture</a:t>
            </a:r>
            <a:endParaRPr dirty="0"/>
          </a:p>
        </p:txBody>
      </p:sp>
      <p:sp>
        <p:nvSpPr>
          <p:cNvPr id="14" name="Picture Placeholder 12"/>
          <p:cNvSpPr>
            <a:spLocks noGrp="1"/>
          </p:cNvSpPr>
          <p:nvPr>
            <p:ph type="pic" sz="quarter" idx="13"/>
          </p:nvPr>
        </p:nvSpPr>
        <p:spPr>
          <a:xfrm>
            <a:off x="6802438" y="2377440"/>
            <a:ext cx="2057400" cy="2039112"/>
          </a:xfrm>
        </p:spPr>
        <p:txBody>
          <a:bodyPr/>
          <a:lstStyle>
            <a:lvl1pPr>
              <a:buNone/>
              <a:defRPr/>
            </a:lvl1pPr>
          </a:lstStyle>
          <a:p>
            <a:r>
              <a:rPr lang="en-US" dirty="0"/>
              <a:t>Click icon to add picture</a:t>
            </a:r>
            <a:endParaRPr dirty="0"/>
          </a:p>
        </p:txBody>
      </p:sp>
      <p:sp>
        <p:nvSpPr>
          <p:cNvPr id="16" name="Text Placeholder 3"/>
          <p:cNvSpPr>
            <a:spLocks noGrp="1"/>
          </p:cNvSpPr>
          <p:nvPr>
            <p:ph type="body" sz="half" idx="2"/>
          </p:nvPr>
        </p:nvSpPr>
        <p:spPr>
          <a:xfrm>
            <a:off x="857250" y="1779494"/>
            <a:ext cx="3086100" cy="2040905"/>
          </a:xfrm>
        </p:spPr>
        <p:txBody>
          <a:bodyPr lIns="45720" tIns="45720" rIns="45720" anchor="t">
            <a:noAutofit/>
          </a:bodyPr>
          <a:lstStyle>
            <a:lvl1pPr marL="0" indent="0" algn="ctr">
              <a:buNone/>
              <a:defRPr sz="4600">
                <a:solidFill>
                  <a:schemeClr val="bg1"/>
                </a:solidFill>
              </a:defRPr>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15" name="TextBox 14"/>
          <p:cNvSpPr txBox="1"/>
          <p:nvPr/>
        </p:nvSpPr>
        <p:spPr>
          <a:xfrm>
            <a:off x="424891" y="174812"/>
            <a:ext cx="413309" cy="830997"/>
          </a:xfrm>
          <a:prstGeom prst="rect">
            <a:avLst/>
          </a:prstGeom>
          <a:noFill/>
        </p:spPr>
        <p:txBody>
          <a:bodyPr wrap="square" lIns="0" tIns="0" rIns="0" bIns="0" rtlCol="0">
            <a:spAutoFit/>
          </a:bodyPr>
          <a:lstStyle/>
          <a:p>
            <a:r>
              <a:rPr sz="5400" b="1">
                <a:solidFill>
                  <a:schemeClr val="accent1">
                    <a:lumMod val="60000"/>
                    <a:lumOff val="40000"/>
                  </a:schemeClr>
                </a:solidFill>
              </a:rPr>
              <a:t>+</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p:cNvSpPr/>
          <p:nvPr/>
        </p:nvSpPr>
        <p:spPr>
          <a:xfrm>
            <a:off x="658907" y="228600"/>
            <a:ext cx="8200930" cy="6345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2286000" y="3124200"/>
            <a:ext cx="5638800" cy="1362075"/>
          </a:xfrm>
        </p:spPr>
        <p:txBody>
          <a:bodyPr anchor="b" anchorCtr="0">
            <a:normAutofit/>
          </a:bodyPr>
          <a:lstStyle>
            <a:lvl1pPr algn="l">
              <a:defRPr sz="3200" b="0" cap="none" baseline="0">
                <a:solidFill>
                  <a:schemeClr val="bg1"/>
                </a:solidFill>
              </a:defRPr>
            </a:lvl1pPr>
          </a:lstStyle>
          <a:p>
            <a:r>
              <a:rPr lang="en-US"/>
              <a:t>Click to edit Master title style</a:t>
            </a:r>
            <a:endParaRPr/>
          </a:p>
        </p:txBody>
      </p:sp>
      <p:sp>
        <p:nvSpPr>
          <p:cNvPr id="3" name="Text Placeholder 2"/>
          <p:cNvSpPr>
            <a:spLocks noGrp="1"/>
          </p:cNvSpPr>
          <p:nvPr>
            <p:ph type="body" idx="1"/>
          </p:nvPr>
        </p:nvSpPr>
        <p:spPr>
          <a:xfrm>
            <a:off x="2286000" y="4495800"/>
            <a:ext cx="5638800" cy="1500187"/>
          </a:xfrm>
        </p:spPr>
        <p:txBody>
          <a:bodyPr anchor="t" anchorCtr="0">
            <a:normAutofit/>
          </a:bodyPr>
          <a:lstStyle>
            <a:lvl1pPr marL="0" indent="0">
              <a:spcBef>
                <a:spcPts val="300"/>
              </a:spcBef>
              <a:buNone/>
              <a:defRPr sz="1400" cap="none" baseline="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658906" y="6248774"/>
            <a:ext cx="1474694" cy="365125"/>
          </a:xfrm>
        </p:spPr>
        <p:txBody>
          <a:bodyPr/>
          <a:lstStyle>
            <a:lvl1pPr algn="l">
              <a:defRPr>
                <a:solidFill>
                  <a:schemeClr val="bg1"/>
                </a:solidFill>
              </a:defRPr>
            </a:lvl1pPr>
          </a:lstStyle>
          <a:p>
            <a:endParaRPr/>
          </a:p>
        </p:txBody>
      </p:sp>
      <p:sp>
        <p:nvSpPr>
          <p:cNvPr id="5" name="Footer Placeholder 4"/>
          <p:cNvSpPr>
            <a:spLocks noGrp="1"/>
          </p:cNvSpPr>
          <p:nvPr>
            <p:ph type="ftr" sz="quarter" idx="11"/>
          </p:nvPr>
        </p:nvSpPr>
        <p:spPr>
          <a:xfrm>
            <a:off x="2286000" y="6248774"/>
            <a:ext cx="5638800" cy="365125"/>
          </a:xfrm>
        </p:spPr>
        <p:txBody>
          <a:bodyPr/>
          <a:lstStyle>
            <a:lvl1pPr>
              <a:defRPr>
                <a:solidFill>
                  <a:schemeClr val="bg1"/>
                </a:solidFill>
              </a:defRPr>
            </a:lvl1pPr>
          </a:lstStyle>
          <a:p>
            <a:r>
              <a:rPr lang="en-US" dirty="0"/>
              <a:t>© 2016 Pearson Education, Inc., Hoboken, NJ. All rights reserved.</a:t>
            </a:r>
            <a:endParaRPr dirty="0"/>
          </a:p>
        </p:txBody>
      </p:sp>
      <p:sp>
        <p:nvSpPr>
          <p:cNvPr id="6" name="Slide Number Placeholder 5"/>
          <p:cNvSpPr>
            <a:spLocks noGrp="1"/>
          </p:cNvSpPr>
          <p:nvPr>
            <p:ph type="sldNum" sz="quarter" idx="12"/>
          </p:nvPr>
        </p:nvSpPr>
        <p:spPr>
          <a:xfrm>
            <a:off x="8305800" y="6248774"/>
            <a:ext cx="554038" cy="365125"/>
          </a:xfrm>
        </p:spPr>
        <p:txBody>
          <a:bodyPr/>
          <a:lstStyle/>
          <a:p>
            <a:fld id="{8AF02B71-8991-4516-A01E-F1A9ACD28BDC}" type="slidenum">
              <a:rPr/>
              <a:pPr/>
              <a:t>‹#›</a:t>
            </a:fld>
            <a:endParaRPr/>
          </a:p>
        </p:txBody>
      </p:sp>
      <p:sp>
        <p:nvSpPr>
          <p:cNvPr id="8" name="TextBox 7"/>
          <p:cNvSpPr txBox="1"/>
          <p:nvPr/>
        </p:nvSpPr>
        <p:spPr>
          <a:xfrm>
            <a:off x="2003612" y="3110754"/>
            <a:ext cx="260909" cy="615553"/>
          </a:xfrm>
          <a:prstGeom prst="rect">
            <a:avLst/>
          </a:prstGeom>
          <a:noFill/>
        </p:spPr>
        <p:txBody>
          <a:bodyPr wrap="square" lIns="0" tIns="0" rIns="0" bIns="0" rtlCol="0">
            <a:spAutoFit/>
          </a:bodyPr>
          <a:lstStyle/>
          <a:p>
            <a:r>
              <a:rPr sz="4000" b="1">
                <a:solidFill>
                  <a:schemeClr val="accent1">
                    <a:lumMod val="60000"/>
                    <a:lumOff val="40000"/>
                  </a:schemeClr>
                </a:solidFill>
              </a:rPr>
              <a:t>+</a:t>
            </a:r>
          </a:p>
        </p:txBody>
      </p:sp>
      <p:sp>
        <p:nvSpPr>
          <p:cNvPr id="9" name="Rectangle 8"/>
          <p:cNvSpPr/>
          <p:nvPr/>
        </p:nvSpPr>
        <p:spPr>
          <a:xfrm>
            <a:off x="285750" y="228600"/>
            <a:ext cx="212725" cy="634523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11" name="Rectangle 10"/>
          <p:cNvSpPr/>
          <p:nvPr/>
        </p:nvSpPr>
        <p:spPr>
          <a:xfrm>
            <a:off x="8210550" y="282574"/>
            <a:ext cx="642097"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Rectangle 11"/>
          <p:cNvSpPr/>
          <p:nvPr/>
        </p:nvSpPr>
        <p:spPr>
          <a:xfrm>
            <a:off x="8068235" y="282574"/>
            <a:ext cx="91440" cy="16002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TextBox 9"/>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498518" y="1985963"/>
            <a:ext cx="3657600" cy="41402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4399878" y="1985963"/>
            <a:ext cx="3657600" cy="41402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endParaRPr/>
          </a:p>
        </p:txBody>
      </p:sp>
      <p:sp>
        <p:nvSpPr>
          <p:cNvPr id="6" name="Footer Placeholder 5"/>
          <p:cNvSpPr>
            <a:spLocks noGrp="1"/>
          </p:cNvSpPr>
          <p:nvPr>
            <p:ph type="ftr" sz="quarter" idx="11"/>
          </p:nvPr>
        </p:nvSpPr>
        <p:spPr/>
        <p:txBody>
          <a:bodyPr/>
          <a:lstStyle/>
          <a:p>
            <a:r>
              <a:rPr lang="en-US" dirty="0"/>
              <a:t>© 2016 Pearson Education, Inc., Hoboken, NJ. All rights reserved.</a:t>
            </a:r>
            <a:endParaRPr dirty="0"/>
          </a:p>
        </p:txBody>
      </p:sp>
      <p:sp>
        <p:nvSpPr>
          <p:cNvPr id="7" name="Slide Number Placeholder 6"/>
          <p:cNvSpPr>
            <a:spLocks noGrp="1"/>
          </p:cNvSpPr>
          <p:nvPr>
            <p:ph type="sldNum" sz="quarter" idx="12"/>
          </p:nvPr>
        </p:nvSpPr>
        <p:spPr/>
        <p:txBody>
          <a:bodyPr/>
          <a:lstStyle/>
          <a:p>
            <a:fld id="{8AF02B71-8991-4516-A01E-F1A9ACD28BDC}" type="slidenum">
              <a:rPr/>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0" name="Rectangle 9"/>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TextBox 11"/>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lvl1pPr>
              <a:defRPr/>
            </a:lvl1pPr>
          </a:lstStyle>
          <a:p>
            <a:r>
              <a:rPr lang="en-US"/>
              <a:t>Click to edit Master title style</a:t>
            </a:r>
            <a:endParaRPr/>
          </a:p>
        </p:txBody>
      </p:sp>
      <p:sp>
        <p:nvSpPr>
          <p:cNvPr id="4" name="Content Placeholder 3"/>
          <p:cNvSpPr>
            <a:spLocks noGrp="1"/>
          </p:cNvSpPr>
          <p:nvPr>
            <p:ph sz="half" idx="2"/>
          </p:nvPr>
        </p:nvSpPr>
        <p:spPr>
          <a:xfrm>
            <a:off x="497541" y="2447365"/>
            <a:ext cx="3657600" cy="3678797"/>
          </a:xfrm>
        </p:spPr>
        <p:txBody>
          <a:bodyPr>
            <a:normAutofit/>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Content Placeholder 5"/>
          <p:cNvSpPr>
            <a:spLocks noGrp="1"/>
          </p:cNvSpPr>
          <p:nvPr>
            <p:ph sz="quarter" idx="4"/>
          </p:nvPr>
        </p:nvSpPr>
        <p:spPr>
          <a:xfrm>
            <a:off x="4399878" y="2447365"/>
            <a:ext cx="3657600" cy="3678797"/>
          </a:xfrm>
        </p:spPr>
        <p:txBody>
          <a:bodyPr>
            <a:normAutofit/>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7" name="Date Placeholder 6"/>
          <p:cNvSpPr>
            <a:spLocks noGrp="1"/>
          </p:cNvSpPr>
          <p:nvPr>
            <p:ph type="dt" sz="half" idx="10"/>
          </p:nvPr>
        </p:nvSpPr>
        <p:spPr/>
        <p:txBody>
          <a:bodyPr/>
          <a:lstStyle/>
          <a:p>
            <a:endParaRPr/>
          </a:p>
        </p:txBody>
      </p:sp>
      <p:sp>
        <p:nvSpPr>
          <p:cNvPr id="8" name="Footer Placeholder 7"/>
          <p:cNvSpPr>
            <a:spLocks noGrp="1"/>
          </p:cNvSpPr>
          <p:nvPr>
            <p:ph type="ftr" sz="quarter" idx="11"/>
          </p:nvPr>
        </p:nvSpPr>
        <p:spPr/>
        <p:txBody>
          <a:bodyPr/>
          <a:lstStyle/>
          <a:p>
            <a:r>
              <a:rPr lang="en-US" dirty="0"/>
              <a:t>© 2016 Pearson Education, Inc., Hoboken, NJ. All rights reserved.</a:t>
            </a:r>
            <a:endParaRPr dirty="0"/>
          </a:p>
        </p:txBody>
      </p:sp>
      <p:sp>
        <p:nvSpPr>
          <p:cNvPr id="9" name="Slide Number Placeholder 8"/>
          <p:cNvSpPr>
            <a:spLocks noGrp="1"/>
          </p:cNvSpPr>
          <p:nvPr>
            <p:ph type="sldNum" sz="quarter" idx="12"/>
          </p:nvPr>
        </p:nvSpPr>
        <p:spPr/>
        <p:txBody>
          <a:bodyPr/>
          <a:lstStyle/>
          <a:p>
            <a:fld id="{8AF02B71-8991-4516-A01E-F1A9ACD28BDC}" type="slidenum">
              <a:rPr/>
              <a:pPr/>
              <a:t>‹#›</a:t>
            </a:fld>
            <a:endParaRPr/>
          </a:p>
        </p:txBody>
      </p:sp>
      <p:sp>
        <p:nvSpPr>
          <p:cNvPr id="3" name="Text Placeholder 2"/>
          <p:cNvSpPr>
            <a:spLocks noGrp="1"/>
          </p:cNvSpPr>
          <p:nvPr>
            <p:ph type="body" idx="1"/>
          </p:nvPr>
        </p:nvSpPr>
        <p:spPr>
          <a:xfrm>
            <a:off x="497541" y="2070847"/>
            <a:ext cx="3657600" cy="322729"/>
          </a:xfrm>
          <a:prstGeom prst="rect">
            <a:avLst/>
          </a:prstGeom>
          <a:solidFill>
            <a:schemeClr val="accent3"/>
          </a:solidFill>
        </p:spPr>
        <p:txBody>
          <a:bodyPr tIns="0" bIns="0" anchor="ctr" anchorCtr="0">
            <a:noAutofit/>
          </a:bodyPr>
          <a:lstStyle>
            <a:lvl1pPr marL="0" indent="0" algn="ctr">
              <a:spcBef>
                <a:spcPts val="0"/>
              </a:spcBef>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p:cNvSpPr>
            <a:spLocks noGrp="1"/>
          </p:cNvSpPr>
          <p:nvPr>
            <p:ph type="body" sz="quarter" idx="3"/>
          </p:nvPr>
        </p:nvSpPr>
        <p:spPr>
          <a:xfrm>
            <a:off x="4399878" y="2070847"/>
            <a:ext cx="3657600" cy="322729"/>
          </a:xfrm>
          <a:prstGeom prst="rect">
            <a:avLst/>
          </a:prstGeom>
          <a:solidFill>
            <a:schemeClr val="accent3">
              <a:lumMod val="60000"/>
              <a:lumOff val="40000"/>
            </a:schemeClr>
          </a:solidFill>
        </p:spPr>
        <p:txBody>
          <a:bodyPr tIns="0" bIns="0" anchor="ctr" anchorCtr="0">
            <a:noAutofit/>
          </a:bodyPr>
          <a:lstStyle>
            <a:lvl1pPr marL="0" indent="0" algn="ctr">
              <a:spcBef>
                <a:spcPts val="0"/>
              </a:spcBef>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2 Content, Top and Bottom">
    <p:spTree>
      <p:nvGrpSpPr>
        <p:cNvPr id="1" name=""/>
        <p:cNvGrpSpPr/>
        <p:nvPr/>
      </p:nvGrpSpPr>
      <p:grpSpPr>
        <a:xfrm>
          <a:off x="0" y="0"/>
          <a:ext cx="0" cy="0"/>
          <a:chOff x="0" y="0"/>
          <a:chExt cx="0" cy="0"/>
        </a:xfrm>
      </p:grpSpPr>
      <p:sp>
        <p:nvSpPr>
          <p:cNvPr id="10" name="TextBox 9"/>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498517" y="1985963"/>
            <a:ext cx="7569157"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endParaRPr/>
          </a:p>
        </p:txBody>
      </p:sp>
      <p:sp>
        <p:nvSpPr>
          <p:cNvPr id="6" name="Footer Placeholder 5"/>
          <p:cNvSpPr>
            <a:spLocks noGrp="1"/>
          </p:cNvSpPr>
          <p:nvPr>
            <p:ph type="ftr" sz="quarter" idx="11"/>
          </p:nvPr>
        </p:nvSpPr>
        <p:spPr/>
        <p:txBody>
          <a:bodyPr/>
          <a:lstStyle/>
          <a:p>
            <a:r>
              <a:rPr lang="en-US" dirty="0"/>
              <a:t>© 2016 Pearson Education, Inc., Hoboken, NJ. All rights reserved.</a:t>
            </a:r>
            <a:endParaRPr dirty="0"/>
          </a:p>
        </p:txBody>
      </p:sp>
      <p:sp>
        <p:nvSpPr>
          <p:cNvPr id="13" name="Content Placeholder 2"/>
          <p:cNvSpPr>
            <a:spLocks noGrp="1"/>
          </p:cNvSpPr>
          <p:nvPr>
            <p:ph sz="half" idx="14"/>
          </p:nvPr>
        </p:nvSpPr>
        <p:spPr>
          <a:xfrm>
            <a:off x="498517" y="4164965"/>
            <a:ext cx="7569157"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14" name="Rectangle 13"/>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5" name="Slide Number Placeholder 6"/>
          <p:cNvSpPr>
            <a:spLocks noGrp="1"/>
          </p:cNvSpPr>
          <p:nvPr>
            <p:ph type="sldNum" sz="quarter" idx="12"/>
          </p:nvPr>
        </p:nvSpPr>
        <p:spPr>
          <a:xfrm>
            <a:off x="8305800" y="242234"/>
            <a:ext cx="554038" cy="365125"/>
          </a:xfrm>
        </p:spPr>
        <p:txBody>
          <a:bodyPr/>
          <a:lstStyle/>
          <a:p>
            <a:fld id="{8AF02B71-8991-4516-A01E-F1A9ACD28BDC}" type="slidenum">
              <a:rPr/>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3 Content">
    <p:spTree>
      <p:nvGrpSpPr>
        <p:cNvPr id="1" name=""/>
        <p:cNvGrpSpPr/>
        <p:nvPr/>
      </p:nvGrpSpPr>
      <p:grpSpPr>
        <a:xfrm>
          <a:off x="0" y="0"/>
          <a:ext cx="0" cy="0"/>
          <a:chOff x="0" y="0"/>
          <a:chExt cx="0" cy="0"/>
        </a:xfrm>
      </p:grpSpPr>
      <p:sp>
        <p:nvSpPr>
          <p:cNvPr id="8" name="Rectangle 7"/>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TextBox 9"/>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4410075" y="1985963"/>
            <a:ext cx="3657600"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endParaRPr/>
          </a:p>
        </p:txBody>
      </p:sp>
      <p:sp>
        <p:nvSpPr>
          <p:cNvPr id="6" name="Footer Placeholder 5"/>
          <p:cNvSpPr>
            <a:spLocks noGrp="1"/>
          </p:cNvSpPr>
          <p:nvPr>
            <p:ph type="ftr" sz="quarter" idx="11"/>
          </p:nvPr>
        </p:nvSpPr>
        <p:spPr/>
        <p:txBody>
          <a:bodyPr/>
          <a:lstStyle/>
          <a:p>
            <a:r>
              <a:rPr lang="en-US" dirty="0"/>
              <a:t>© 2016 Pearson Education, Inc., Hoboken, NJ. All rights reserved.</a:t>
            </a:r>
            <a:endParaRPr dirty="0"/>
          </a:p>
        </p:txBody>
      </p:sp>
      <p:sp>
        <p:nvSpPr>
          <p:cNvPr id="7" name="Slide Number Placeholder 6"/>
          <p:cNvSpPr>
            <a:spLocks noGrp="1"/>
          </p:cNvSpPr>
          <p:nvPr>
            <p:ph type="sldNum" sz="quarter" idx="12"/>
          </p:nvPr>
        </p:nvSpPr>
        <p:spPr/>
        <p:txBody>
          <a:bodyPr/>
          <a:lstStyle/>
          <a:p>
            <a:fld id="{8AF02B71-8991-4516-A01E-F1A9ACD28BDC}" type="slidenum">
              <a:rPr/>
              <a:pPr/>
              <a:t>‹#›</a:t>
            </a:fld>
            <a:endParaRPr/>
          </a:p>
        </p:txBody>
      </p:sp>
      <p:sp>
        <p:nvSpPr>
          <p:cNvPr id="11" name="Content Placeholder 2"/>
          <p:cNvSpPr>
            <a:spLocks noGrp="1"/>
          </p:cNvSpPr>
          <p:nvPr>
            <p:ph sz="half" idx="15"/>
          </p:nvPr>
        </p:nvSpPr>
        <p:spPr>
          <a:xfrm>
            <a:off x="498518" y="1985963"/>
            <a:ext cx="3657600" cy="41402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13" name="Content Placeholder 2"/>
          <p:cNvSpPr>
            <a:spLocks noGrp="1"/>
          </p:cNvSpPr>
          <p:nvPr>
            <p:ph sz="half" idx="16"/>
          </p:nvPr>
        </p:nvSpPr>
        <p:spPr>
          <a:xfrm>
            <a:off x="4410075" y="4169664"/>
            <a:ext cx="3657600"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22"/>
          <a:srcRect/>
          <a:tile tx="0" ty="0" sx="100000" sy="100000" flip="none" algn="tl"/>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98474" y="484094"/>
            <a:ext cx="7556313" cy="1116106"/>
          </a:xfrm>
          <a:prstGeom prst="rect">
            <a:avLst/>
          </a:prstGeom>
        </p:spPr>
        <p:txBody>
          <a:bodyPr vert="horz" lIns="91440" tIns="45720" rIns="91440" bIns="45720" rtlCol="0" anchor="t" anchorCtr="0">
            <a:noAutofit/>
          </a:bodyPr>
          <a:lstStyle/>
          <a:p>
            <a:r>
              <a:rPr lang="en-US"/>
              <a:t>Click to edit Master title style</a:t>
            </a:r>
            <a:endParaRPr/>
          </a:p>
        </p:txBody>
      </p:sp>
      <p:sp>
        <p:nvSpPr>
          <p:cNvPr id="3" name="Text Placeholder 2"/>
          <p:cNvSpPr>
            <a:spLocks noGrp="1"/>
          </p:cNvSpPr>
          <p:nvPr>
            <p:ph type="body" idx="1"/>
          </p:nvPr>
        </p:nvSpPr>
        <p:spPr>
          <a:xfrm>
            <a:off x="498474" y="1981200"/>
            <a:ext cx="7556313" cy="4144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2"/>
          </p:nvPr>
        </p:nvSpPr>
        <p:spPr>
          <a:xfrm>
            <a:off x="6795247" y="6423585"/>
            <a:ext cx="2133600" cy="365125"/>
          </a:xfrm>
          <a:prstGeom prst="rect">
            <a:avLst/>
          </a:prstGeom>
        </p:spPr>
        <p:txBody>
          <a:bodyPr vert="horz" lIns="91440" tIns="45720" rIns="91440" bIns="45720" rtlCol="0" anchor="ctr"/>
          <a:lstStyle>
            <a:lvl1pPr algn="r">
              <a:defRPr sz="1100">
                <a:solidFill>
                  <a:schemeClr val="tx1">
                    <a:lumMod val="65000"/>
                    <a:lumOff val="35000"/>
                  </a:schemeClr>
                </a:solidFill>
              </a:defRPr>
            </a:lvl1pPr>
          </a:lstStyle>
          <a:p>
            <a:endParaRPr/>
          </a:p>
        </p:txBody>
      </p:sp>
      <p:sp>
        <p:nvSpPr>
          <p:cNvPr id="5" name="Footer Placeholder 4"/>
          <p:cNvSpPr>
            <a:spLocks noGrp="1"/>
          </p:cNvSpPr>
          <p:nvPr>
            <p:ph type="ftr" sz="quarter" idx="3"/>
          </p:nvPr>
        </p:nvSpPr>
        <p:spPr>
          <a:xfrm>
            <a:off x="201706" y="6423585"/>
            <a:ext cx="6122894" cy="365125"/>
          </a:xfrm>
          <a:prstGeom prst="rect">
            <a:avLst/>
          </a:prstGeom>
        </p:spPr>
        <p:txBody>
          <a:bodyPr vert="horz" lIns="91440" tIns="45720" rIns="91440" bIns="45720" rtlCol="0" anchor="ctr"/>
          <a:lstStyle>
            <a:lvl1pPr algn="l">
              <a:defRPr sz="1100">
                <a:solidFill>
                  <a:schemeClr val="tx1">
                    <a:lumMod val="65000"/>
                    <a:lumOff val="35000"/>
                  </a:schemeClr>
                </a:solidFill>
              </a:defRPr>
            </a:lvl1pPr>
          </a:lstStyle>
          <a:p>
            <a:r>
              <a:rPr lang="en-US" dirty="0"/>
              <a:t>© 2016 Pearson Education, Inc., Hoboken, NJ. All rights reserved.</a:t>
            </a:r>
            <a:endParaRPr dirty="0"/>
          </a:p>
        </p:txBody>
      </p:sp>
      <p:sp>
        <p:nvSpPr>
          <p:cNvPr id="6" name="Slide Number Placeholder 5"/>
          <p:cNvSpPr>
            <a:spLocks noGrp="1"/>
          </p:cNvSpPr>
          <p:nvPr>
            <p:ph type="sldNum" sz="quarter" idx="4"/>
          </p:nvPr>
        </p:nvSpPr>
        <p:spPr>
          <a:xfrm>
            <a:off x="8305800" y="242234"/>
            <a:ext cx="554038" cy="365125"/>
          </a:xfrm>
          <a:prstGeom prst="rect">
            <a:avLst/>
          </a:prstGeom>
        </p:spPr>
        <p:txBody>
          <a:bodyPr vert="horz" lIns="91440" tIns="45720" rIns="91440" bIns="45720" rtlCol="0" anchor="ctr"/>
          <a:lstStyle>
            <a:lvl1pPr algn="r">
              <a:defRPr sz="1400">
                <a:solidFill>
                  <a:schemeClr val="bg1"/>
                </a:solidFill>
              </a:defRPr>
            </a:lvl1pPr>
          </a:lstStyle>
          <a:p>
            <a:fld id="{8AF02B71-8991-4516-A01E-F1A9ACD28BDC}" type="slidenum">
              <a:rPr/>
              <a:pPr/>
              <a:t>‹#›</a:t>
            </a:fld>
            <a:endParaRPr/>
          </a:p>
        </p:txBody>
      </p:sp>
    </p:spTree>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 id="2147483693" r:id="rId12"/>
    <p:sldLayoutId id="2147483694" r:id="rId13"/>
    <p:sldLayoutId id="2147483695" r:id="rId14"/>
    <p:sldLayoutId id="2147483696" r:id="rId15"/>
    <p:sldLayoutId id="2147483697" r:id="rId16"/>
    <p:sldLayoutId id="2147483698" r:id="rId17"/>
    <p:sldLayoutId id="2147483699" r:id="rId18"/>
    <p:sldLayoutId id="2147483700" r:id="rId19"/>
    <p:sldLayoutId id="2147483701" r:id="rId20"/>
  </p:sldLayoutIdLst>
  <p:hf sldNum="0" hdr="0" dt="0"/>
  <p:txStyles>
    <p:titleStyle>
      <a:lvl1pPr algn="l" defTabSz="914400" rtl="0" eaLnBrk="1" latinLnBrk="0" hangingPunct="1">
        <a:spcBef>
          <a:spcPct val="0"/>
        </a:spcBef>
        <a:buNone/>
        <a:defRPr sz="3600" b="0" kern="1200">
          <a:solidFill>
            <a:schemeClr val="accent1"/>
          </a:solidFill>
          <a:latin typeface="+mj-lt"/>
          <a:ea typeface="+mj-ea"/>
          <a:cs typeface="+mj-cs"/>
        </a:defRPr>
      </a:lvl1pPr>
    </p:titleStyle>
    <p:bodyStyle>
      <a:lvl1pPr marL="228600" indent="-228600" algn="l" defTabSz="914400" rtl="0" eaLnBrk="1" latinLnBrk="0" hangingPunct="1">
        <a:spcBef>
          <a:spcPts val="2000"/>
        </a:spcBef>
        <a:buClr>
          <a:schemeClr val="accent1"/>
        </a:buClr>
        <a:buSzPct val="75000"/>
        <a:buFont typeface="Wingdings" pitchFamily="2" charset="2"/>
        <a:buChar char="n"/>
        <a:defRPr sz="2000" kern="1200">
          <a:solidFill>
            <a:schemeClr val="tx1">
              <a:lumMod val="65000"/>
              <a:lumOff val="35000"/>
            </a:schemeClr>
          </a:solidFill>
          <a:latin typeface="+mn-lt"/>
          <a:ea typeface="+mn-ea"/>
          <a:cs typeface="+mn-cs"/>
        </a:defRPr>
      </a:lvl1pPr>
      <a:lvl2pPr marL="457200" indent="-228600" algn="l" defTabSz="914400" rtl="0" eaLnBrk="1" latinLnBrk="0" hangingPunct="1">
        <a:spcBef>
          <a:spcPts val="600"/>
        </a:spcBef>
        <a:buClr>
          <a:schemeClr val="accent1">
            <a:lumMod val="60000"/>
            <a:lumOff val="40000"/>
          </a:schemeClr>
        </a:buClr>
        <a:buSzPct val="75000"/>
        <a:buFont typeface="Wingdings" pitchFamily="2" charset="2"/>
        <a:buChar char="n"/>
        <a:defRPr sz="1800" kern="1200">
          <a:solidFill>
            <a:schemeClr val="tx1">
              <a:lumMod val="65000"/>
              <a:lumOff val="35000"/>
            </a:schemeClr>
          </a:solidFill>
          <a:latin typeface="+mn-lt"/>
          <a:ea typeface="+mn-ea"/>
          <a:cs typeface="+mn-cs"/>
        </a:defRPr>
      </a:lvl2pPr>
      <a:lvl3pPr marL="685800" indent="-228600" algn="l" defTabSz="914400" rtl="0" eaLnBrk="1" latinLnBrk="0" hangingPunct="1">
        <a:spcBef>
          <a:spcPts val="600"/>
        </a:spcBef>
        <a:buClr>
          <a:schemeClr val="accent1"/>
        </a:buClr>
        <a:buSzPct val="75000"/>
        <a:buFont typeface="Wingdings" pitchFamily="2" charset="2"/>
        <a:buChar char="n"/>
        <a:defRPr sz="1800" kern="1200">
          <a:solidFill>
            <a:schemeClr val="tx1">
              <a:lumMod val="65000"/>
              <a:lumOff val="35000"/>
            </a:schemeClr>
          </a:solidFill>
          <a:latin typeface="+mn-lt"/>
          <a:ea typeface="+mn-ea"/>
          <a:cs typeface="+mn-cs"/>
        </a:defRPr>
      </a:lvl3pPr>
      <a:lvl4pPr marL="914400" indent="-228600" algn="l" defTabSz="914400" rtl="0" eaLnBrk="1" latinLnBrk="0" hangingPunct="1">
        <a:spcBef>
          <a:spcPts val="600"/>
        </a:spcBef>
        <a:buClr>
          <a:schemeClr val="accent1">
            <a:lumMod val="60000"/>
            <a:lumOff val="40000"/>
          </a:schemeClr>
        </a:buClr>
        <a:buSzPct val="75000"/>
        <a:buFont typeface="Wingdings" pitchFamily="2" charset="2"/>
        <a:buChar char="n"/>
        <a:defRPr sz="1800" kern="1200">
          <a:solidFill>
            <a:schemeClr val="tx1">
              <a:lumMod val="65000"/>
              <a:lumOff val="35000"/>
            </a:schemeClr>
          </a:solidFill>
          <a:latin typeface="+mn-lt"/>
          <a:ea typeface="+mn-ea"/>
          <a:cs typeface="+mn-cs"/>
        </a:defRPr>
      </a:lvl4pPr>
      <a:lvl5pPr marL="1143000" indent="-228600" algn="l" defTabSz="914400" rtl="0" eaLnBrk="1" latinLnBrk="0" hangingPunct="1">
        <a:spcBef>
          <a:spcPts val="600"/>
        </a:spcBef>
        <a:buClr>
          <a:schemeClr val="accent1"/>
        </a:buClr>
        <a:buSzPct val="75000"/>
        <a:buFont typeface="Wingdings" pitchFamily="2" charset="2"/>
        <a:buChar char="n"/>
        <a:defRPr sz="1800" kern="1200">
          <a:solidFill>
            <a:schemeClr val="tx1">
              <a:lumMod val="65000"/>
              <a:lumOff val="3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12.wmf"/><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7.xml"/><Relationship Id="rId1" Type="http://schemas.openxmlformats.org/officeDocument/2006/relationships/slideLayout" Target="../slideLayouts/slideLayout1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21.wmf"/><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9.xml"/><Relationship Id="rId1" Type="http://schemas.openxmlformats.org/officeDocument/2006/relationships/slideLayout" Target="../slideLayouts/slideLayout1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31.xml"/><Relationship Id="rId1" Type="http://schemas.openxmlformats.org/officeDocument/2006/relationships/slideLayout" Target="../slideLayouts/slideLayout1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0" name="Rectangle 4"/>
          <p:cNvSpPr>
            <a:spLocks noGrp="1" noChangeArrowheads="1"/>
          </p:cNvSpPr>
          <p:nvPr>
            <p:ph type="ctrTitle"/>
          </p:nvPr>
        </p:nvSpPr>
        <p:spPr/>
        <p:txBody>
          <a:bodyPr>
            <a:normAutofit fontScale="90000"/>
          </a:bodyPr>
          <a:lstStyle/>
          <a:p>
            <a:r>
              <a:rPr lang="en-GB"/>
              <a:t>William Stallings </a:t>
            </a:r>
            <a:br>
              <a:rPr lang="en-GB" dirty="0"/>
            </a:br>
            <a:r>
              <a:rPr lang="en-GB" dirty="0"/>
              <a:t>Computer Organization </a:t>
            </a:r>
            <a:br>
              <a:rPr lang="en-GB" dirty="0"/>
            </a:br>
            <a:r>
              <a:rPr lang="en-GB" dirty="0"/>
              <a:t>and Architecture</a:t>
            </a:r>
            <a:br>
              <a:rPr lang="en-GB" dirty="0"/>
            </a:br>
            <a:r>
              <a:rPr lang="en-GB" dirty="0"/>
              <a:t>10</a:t>
            </a:r>
            <a:r>
              <a:rPr lang="en-GB" baseline="30000" dirty="0"/>
              <a:t>th</a:t>
            </a:r>
            <a:r>
              <a:rPr lang="en-GB" dirty="0"/>
              <a:t> Edition</a:t>
            </a:r>
          </a:p>
        </p:txBody>
      </p:sp>
      <p:pic>
        <p:nvPicPr>
          <p:cNvPr id="3" name="Picture 2" descr="Snapshot 2012-06-08 00-57-47.jpg"/>
          <p:cNvPicPr>
            <a:picLocks noChangeAspect="1"/>
          </p:cNvPicPr>
          <p:nvPr/>
        </p:nvPicPr>
        <p:blipFill>
          <a:blip r:embed="rId3"/>
          <a:stretch>
            <a:fillRect/>
          </a:stretch>
        </p:blipFill>
        <p:spPr>
          <a:xfrm>
            <a:off x="609600" y="990600"/>
            <a:ext cx="3649579" cy="2667000"/>
          </a:xfrm>
          <a:prstGeom prst="rect">
            <a:avLst/>
          </a:prstGeom>
          <a:effectLst>
            <a:outerShdw blurRad="50800" dist="38100" dir="2700000" algn="tl" rotWithShape="0">
              <a:schemeClr val="tx1">
                <a:alpha val="43000"/>
              </a:schemeClr>
            </a:outerShdw>
            <a:reflection stA="50000" endPos="75000" dist="12700" dir="5400000" sy="-100000" algn="bl" rotWithShape="0"/>
            <a:softEdge rad="88900"/>
          </a:effectLst>
        </p:spPr>
      </p:pic>
      <p:sp>
        <p:nvSpPr>
          <p:cNvPr id="4" name="TextBox 3"/>
          <p:cNvSpPr txBox="1"/>
          <p:nvPr/>
        </p:nvSpPr>
        <p:spPr>
          <a:xfrm>
            <a:off x="-1534472" y="1786024"/>
            <a:ext cx="184666" cy="461665"/>
          </a:xfrm>
          <a:prstGeom prst="rect">
            <a:avLst/>
          </a:prstGeom>
          <a:noFill/>
        </p:spPr>
        <p:txBody>
          <a:bodyPr wrap="none" rtlCol="0">
            <a:spAutoFit/>
          </a:bodyPr>
          <a:lstStyle/>
          <a:p>
            <a:endParaRPr lang="en-US" dirty="0"/>
          </a:p>
        </p:txBody>
      </p:sp>
      <p:sp>
        <p:nvSpPr>
          <p:cNvPr id="2" name="Footer Placeholder 1"/>
          <p:cNvSpPr>
            <a:spLocks noGrp="1"/>
          </p:cNvSpPr>
          <p:nvPr>
            <p:ph type="ftr" sz="quarter" idx="11"/>
          </p:nvPr>
        </p:nvSpPr>
        <p:spPr/>
        <p:txBody>
          <a:bodyPr/>
          <a:lstStyle/>
          <a:p>
            <a:r>
              <a:rPr lang="en-GB" dirty="0"/>
              <a:t>© 2016 Pearson Education, Inc., Hoboken, NJ. All rights reserved.</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4.pdf"/>
          <p:cNvPicPr>
            <a:picLocks noChangeAspect="1"/>
          </p:cNvPicPr>
          <p:nvPr/>
        </p:nvPicPr>
        <p:blipFill rotWithShape="1">
          <a:blip r:embed="rId3">
            <a:extLst>
              <a:ext uri="{28A0092B-C50C-407E-A947-70E740481C1C}">
                <a14:useLocalDpi xmlns:a14="http://schemas.microsoft.com/office/drawing/2010/main" val="0"/>
              </a:ext>
            </a:extLst>
          </a:blip>
          <a:srcRect l="4117" t="7181" r="8420" b="6093"/>
          <a:stretch/>
        </p:blipFill>
        <p:spPr>
          <a:xfrm>
            <a:off x="467544" y="0"/>
            <a:ext cx="8368049" cy="6411867"/>
          </a:xfrm>
          <a:prstGeom prst="rect">
            <a:avLst/>
          </a:prstGeom>
        </p:spPr>
      </p:pic>
      <p:sp>
        <p:nvSpPr>
          <p:cNvPr id="3" name="Footer Placeholder 2"/>
          <p:cNvSpPr>
            <a:spLocks noGrp="1"/>
          </p:cNvSpPr>
          <p:nvPr>
            <p:ph type="ftr" sz="quarter" idx="11"/>
          </p:nvPr>
        </p:nvSpPr>
        <p:spPr>
          <a:xfrm>
            <a:off x="179512" y="6492875"/>
            <a:ext cx="6122894" cy="365125"/>
          </a:xfrm>
        </p:spPr>
        <p:txBody>
          <a:bodyPr/>
          <a:lstStyle/>
          <a:p>
            <a:r>
              <a:rPr lang="en-US" dirty="0"/>
              <a:t>© 2016 Pearson Education, Inc., Hoboken, NJ. All rights reserved.</a:t>
            </a:r>
          </a:p>
        </p:txBody>
      </p:sp>
    </p:spTree>
  </p:cSld>
  <p:clrMapOvr>
    <a:masterClrMapping/>
  </p:clrMapOvr>
  <p:transition spd="med">
    <p:zoom/>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5.pdf"/>
          <p:cNvPicPr>
            <a:picLocks noChangeAspect="1"/>
          </p:cNvPicPr>
          <p:nvPr/>
        </p:nvPicPr>
        <p:blipFill rotWithShape="1">
          <a:blip r:embed="rId3">
            <a:extLst>
              <a:ext uri="{28A0092B-C50C-407E-A947-70E740481C1C}">
                <a14:useLocalDpi xmlns:a14="http://schemas.microsoft.com/office/drawing/2010/main" val="0"/>
              </a:ext>
            </a:extLst>
          </a:blip>
          <a:srcRect t="8881" b="10061"/>
          <a:stretch/>
        </p:blipFill>
        <p:spPr>
          <a:xfrm>
            <a:off x="1259632" y="-171400"/>
            <a:ext cx="6384010" cy="6696744"/>
          </a:xfrm>
          <a:prstGeom prst="rect">
            <a:avLst/>
          </a:prstGeom>
        </p:spPr>
      </p:pic>
      <p:sp>
        <p:nvSpPr>
          <p:cNvPr id="3" name="Footer Placeholder 2"/>
          <p:cNvSpPr>
            <a:spLocks noGrp="1"/>
          </p:cNvSpPr>
          <p:nvPr>
            <p:ph type="ftr" sz="quarter" idx="11"/>
          </p:nvPr>
        </p:nvSpPr>
        <p:spPr>
          <a:xfrm>
            <a:off x="179512" y="6492875"/>
            <a:ext cx="6122894" cy="365125"/>
          </a:xfrm>
        </p:spPr>
        <p:txBody>
          <a:bodyPr/>
          <a:lstStyle/>
          <a:p>
            <a:r>
              <a:rPr lang="en-US" dirty="0"/>
              <a:t>© 2016 Pearson Education, Inc., Hoboken, NJ. All rights reserved.</a:t>
            </a:r>
          </a:p>
        </p:txBody>
      </p:sp>
    </p:spTree>
  </p:cSld>
  <p:clrMapOvr>
    <a:masterClrMapping/>
  </p:clrMapOvr>
  <mc:AlternateContent xmlns:mc="http://schemas.openxmlformats.org/markup-compatibility/2006" xmlns:p14="http://schemas.microsoft.com/office/powerpoint/2010/main">
    <mc:Choice Requires="p14">
      <p:transition spd="med">
        <p14:flip dir="l"/>
      </p:transition>
    </mc:Choice>
    <mc:Fallback xmlns="">
      <p:transition xmlns:p14="http://schemas.microsoft.com/office/powerpoint/2010/mai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6.pdf"/>
          <p:cNvPicPr>
            <a:picLocks noChangeAspect="1"/>
          </p:cNvPicPr>
          <p:nvPr/>
        </p:nvPicPr>
        <p:blipFill rotWithShape="1">
          <a:blip r:embed="rId3">
            <a:extLst>
              <a:ext uri="{28A0092B-C50C-407E-A947-70E740481C1C}">
                <a14:useLocalDpi xmlns:a14="http://schemas.microsoft.com/office/drawing/2010/main" val="0"/>
              </a:ext>
            </a:extLst>
          </a:blip>
          <a:srcRect t="21162" b="15163"/>
          <a:stretch/>
        </p:blipFill>
        <p:spPr>
          <a:xfrm>
            <a:off x="323528" y="-171400"/>
            <a:ext cx="8208912" cy="6764388"/>
          </a:xfrm>
          <a:prstGeom prst="rect">
            <a:avLst/>
          </a:prstGeom>
        </p:spPr>
      </p:pic>
      <p:sp>
        <p:nvSpPr>
          <p:cNvPr id="2" name="Footer Placeholder 1"/>
          <p:cNvSpPr>
            <a:spLocks noGrp="1"/>
          </p:cNvSpPr>
          <p:nvPr>
            <p:ph type="ftr" sz="quarter" idx="11"/>
          </p:nvPr>
        </p:nvSpPr>
        <p:spPr>
          <a:xfrm>
            <a:off x="179512" y="6497721"/>
            <a:ext cx="6122894" cy="365125"/>
          </a:xfrm>
        </p:spPr>
        <p:txBody>
          <a:bodyPr/>
          <a:lstStyle/>
          <a:p>
            <a:r>
              <a:rPr lang="en-US" dirty="0"/>
              <a:t>© 2016 Pearson Education, Inc., Hoboken, NJ. All rights reserved.</a:t>
            </a:r>
          </a:p>
        </p:txBody>
      </p:sp>
    </p:spTree>
  </p:cSld>
  <p:clrMapOvr>
    <a:masterClrMapping/>
  </p:clrMapOvr>
  <mc:AlternateContent xmlns:mc="http://schemas.openxmlformats.org/markup-compatibility/2006" xmlns:p14="http://schemas.microsoft.com/office/powerpoint/2010/main">
    <mc:Choice Requires="p14">
      <p:transition spd="med">
        <p14:prism dir="r"/>
      </p:transition>
    </mc:Choice>
    <mc:Fallback xmlns="">
      <p:transition xmlns:p14="http://schemas.microsoft.com/office/powerpoint/2010/mai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5445224"/>
            <a:ext cx="9144000" cy="830997"/>
          </a:xfrm>
          <a:prstGeom prst="rect">
            <a:avLst/>
          </a:prstGeom>
        </p:spPr>
        <p:txBody>
          <a:bodyPr wrap="square">
            <a:spAutoFit/>
          </a:bodyPr>
          <a:lstStyle/>
          <a:p>
            <a:pPr algn="ctr"/>
            <a:r>
              <a:rPr lang="en-US" dirty="0">
                <a:latin typeface="+mj-lt"/>
              </a:rPr>
              <a:t>Table 4.2    </a:t>
            </a:r>
          </a:p>
          <a:p>
            <a:pPr algn="ctr"/>
            <a:r>
              <a:rPr lang="en-US" dirty="0">
                <a:latin typeface="+mj-lt"/>
              </a:rPr>
              <a:t>Elements of Cache Design </a:t>
            </a:r>
          </a:p>
        </p:txBody>
      </p:sp>
      <p:pic>
        <p:nvPicPr>
          <p:cNvPr id="3" name="Picture 2"/>
          <p:cNvPicPr>
            <a:picLocks noChangeAspect="1"/>
          </p:cNvPicPr>
          <p:nvPr/>
        </p:nvPicPr>
        <p:blipFill rotWithShape="1">
          <a:blip r:embed="rId3"/>
          <a:srcRect l="9650" r="9784"/>
          <a:stretch/>
        </p:blipFill>
        <p:spPr>
          <a:xfrm>
            <a:off x="-108520" y="836712"/>
            <a:ext cx="9445104" cy="4787018"/>
          </a:xfrm>
          <a:prstGeom prst="rect">
            <a:avLst/>
          </a:prstGeom>
        </p:spPr>
      </p:pic>
      <p:sp>
        <p:nvSpPr>
          <p:cNvPr id="2" name="Footer Placeholder 1"/>
          <p:cNvSpPr>
            <a:spLocks noGrp="1"/>
          </p:cNvSpPr>
          <p:nvPr>
            <p:ph type="ftr" sz="quarter" idx="11"/>
          </p:nvPr>
        </p:nvSpPr>
        <p:spPr>
          <a:xfrm>
            <a:off x="179512" y="6495589"/>
            <a:ext cx="6122894" cy="365125"/>
          </a:xfrm>
        </p:spPr>
        <p:txBody>
          <a:bodyPr/>
          <a:lstStyle/>
          <a:p>
            <a:r>
              <a:rPr lang="en-US" dirty="0"/>
              <a:t>© 2016 Pearson Education, Inc., Hoboken, NJ. All rights reserved.</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Cache Addresses</a:t>
            </a:r>
          </a:p>
        </p:txBody>
      </p:sp>
      <p:sp>
        <p:nvSpPr>
          <p:cNvPr id="3" name="Content Placeholder 2"/>
          <p:cNvSpPr>
            <a:spLocks noGrp="1"/>
          </p:cNvSpPr>
          <p:nvPr>
            <p:ph idx="1"/>
          </p:nvPr>
        </p:nvSpPr>
        <p:spPr>
          <a:xfrm>
            <a:off x="457200" y="2286000"/>
            <a:ext cx="7556313" cy="4144963"/>
          </a:xfrm>
        </p:spPr>
        <p:txBody>
          <a:bodyPr/>
          <a:lstStyle/>
          <a:p>
            <a:r>
              <a:rPr lang="en-US" dirty="0"/>
              <a:t>Virtual memory</a:t>
            </a:r>
          </a:p>
          <a:p>
            <a:pPr lvl="1"/>
            <a:r>
              <a:rPr lang="en-US" dirty="0"/>
              <a:t>Facility that allows programs to address memory from a logical point of view, without regard to the amount of main memory physically available</a:t>
            </a:r>
          </a:p>
          <a:p>
            <a:pPr lvl="1"/>
            <a:r>
              <a:rPr lang="en-US" dirty="0"/>
              <a:t>When used, the address fields of machine instructions contain virtual addresses</a:t>
            </a:r>
          </a:p>
          <a:p>
            <a:pPr lvl="1"/>
            <a:r>
              <a:rPr lang="en-US" dirty="0"/>
              <a:t>For reads to and writes from main memory, a hardware memory management unit (MMU) translates each virtual address into a physical address in main memory</a:t>
            </a:r>
          </a:p>
          <a:p>
            <a:pPr lvl="1"/>
            <a:endParaRPr lang="en-US" dirty="0"/>
          </a:p>
        </p:txBody>
      </p:sp>
      <p:sp>
        <p:nvSpPr>
          <p:cNvPr id="4" name="Text Placeholder 3"/>
          <p:cNvSpPr>
            <a:spLocks noGrp="1"/>
          </p:cNvSpPr>
          <p:nvPr>
            <p:ph type="body" sz="half" idx="2"/>
          </p:nvPr>
        </p:nvSpPr>
        <p:spPr>
          <a:xfrm>
            <a:off x="2667000" y="1143000"/>
            <a:ext cx="6076278" cy="774700"/>
          </a:xfrm>
        </p:spPr>
        <p:txBody>
          <a:bodyPr/>
          <a:lstStyle/>
          <a:p>
            <a:r>
              <a:rPr lang="en-US" sz="3600" dirty="0"/>
              <a:t>Virtual Memory</a:t>
            </a:r>
          </a:p>
        </p:txBody>
      </p:sp>
      <p:pic>
        <p:nvPicPr>
          <p:cNvPr id="9" name="Picture 8"/>
          <p:cNvPicPr>
            <a:picLocks noChangeAspect="1"/>
          </p:cNvPicPr>
          <p:nvPr/>
        </p:nvPicPr>
        <p:blipFill>
          <a:blip r:embed="rId3"/>
          <a:stretch>
            <a:fillRect/>
          </a:stretch>
        </p:blipFill>
        <p:spPr>
          <a:xfrm>
            <a:off x="7162800" y="5105400"/>
            <a:ext cx="1727915" cy="1752600"/>
          </a:xfrm>
          <a:prstGeom prst="rect">
            <a:avLst/>
          </a:prstGeom>
        </p:spPr>
      </p:pic>
      <p:sp>
        <p:nvSpPr>
          <p:cNvPr id="5" name="Footer Placeholder 4"/>
          <p:cNvSpPr>
            <a:spLocks noGrp="1"/>
          </p:cNvSpPr>
          <p:nvPr>
            <p:ph type="ftr" sz="quarter" idx="11"/>
          </p:nvPr>
        </p:nvSpPr>
        <p:spPr/>
        <p:txBody>
          <a:bodyPr/>
          <a:lstStyle/>
          <a:p>
            <a:r>
              <a:rPr lang="en-US" dirty="0"/>
              <a:t>© 2016 Pearson Education, Inc., Hoboken, NJ. All rights reserved.</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7.pdf"/>
          <p:cNvPicPr>
            <a:picLocks noChangeAspect="1"/>
          </p:cNvPicPr>
          <p:nvPr/>
        </p:nvPicPr>
        <p:blipFill rotWithShape="1">
          <a:blip r:embed="rId3">
            <a:extLst>
              <a:ext uri="{28A0092B-C50C-407E-A947-70E740481C1C}">
                <a14:useLocalDpi xmlns:a14="http://schemas.microsoft.com/office/drawing/2010/main" val="0"/>
              </a:ext>
            </a:extLst>
          </a:blip>
          <a:srcRect t="7558" b="7416"/>
          <a:stretch/>
        </p:blipFill>
        <p:spPr>
          <a:xfrm>
            <a:off x="1619672" y="-99392"/>
            <a:ext cx="5996438" cy="6598098"/>
          </a:xfrm>
          <a:prstGeom prst="rect">
            <a:avLst/>
          </a:prstGeom>
        </p:spPr>
      </p:pic>
      <p:sp>
        <p:nvSpPr>
          <p:cNvPr id="2" name="Footer Placeholder 1"/>
          <p:cNvSpPr>
            <a:spLocks noGrp="1"/>
          </p:cNvSpPr>
          <p:nvPr>
            <p:ph type="ftr" sz="quarter" idx="11"/>
          </p:nvPr>
        </p:nvSpPr>
        <p:spPr>
          <a:xfrm>
            <a:off x="179512" y="6492875"/>
            <a:ext cx="6122894" cy="365125"/>
          </a:xfrm>
        </p:spPr>
        <p:txBody>
          <a:bodyPr/>
          <a:lstStyle/>
          <a:p>
            <a:r>
              <a:rPr lang="en-US" dirty="0"/>
              <a:t>© 2016 Pearson Education, Inc., Hoboken, NJ. All rights reserved.</a:t>
            </a:r>
          </a:p>
        </p:txBody>
      </p:sp>
    </p:spTree>
  </p:cSld>
  <p:clrMapOvr>
    <a:masterClrMapping/>
  </p:clrMapOvr>
  <p:transition spd="med">
    <p:wedg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7092280" y="1628800"/>
            <a:ext cx="2051720" cy="2514600"/>
          </a:xfrm>
        </p:spPr>
        <p:txBody>
          <a:bodyPr/>
          <a:lstStyle/>
          <a:p>
            <a:pPr algn="ctr"/>
            <a:r>
              <a:rPr lang="en-US" sz="2800" dirty="0">
                <a:solidFill>
                  <a:schemeClr val="tx1"/>
                </a:solidFill>
              </a:rPr>
              <a:t>Table 4.3    </a:t>
            </a:r>
            <a:br>
              <a:rPr lang="en-US" sz="2200" dirty="0">
                <a:solidFill>
                  <a:schemeClr val="tx1"/>
                </a:solidFill>
              </a:rPr>
            </a:br>
            <a:br>
              <a:rPr lang="en-US" sz="2200" dirty="0">
                <a:solidFill>
                  <a:schemeClr val="tx1"/>
                </a:solidFill>
              </a:rPr>
            </a:br>
            <a:r>
              <a:rPr lang="en-US" sz="2200" dirty="0">
                <a:solidFill>
                  <a:schemeClr val="tx1"/>
                </a:solidFill>
              </a:rPr>
              <a:t>Cache Sizes of Some Processors</a:t>
            </a:r>
            <a:r>
              <a:rPr lang="en-US" sz="2200" dirty="0"/>
              <a:t> </a:t>
            </a:r>
          </a:p>
        </p:txBody>
      </p:sp>
      <p:sp>
        <p:nvSpPr>
          <p:cNvPr id="6" name="Rectangle 5"/>
          <p:cNvSpPr/>
          <p:nvPr/>
        </p:nvSpPr>
        <p:spPr>
          <a:xfrm>
            <a:off x="7164288" y="4797152"/>
            <a:ext cx="1979712" cy="1954381"/>
          </a:xfrm>
          <a:prstGeom prst="rect">
            <a:avLst/>
          </a:prstGeom>
        </p:spPr>
        <p:txBody>
          <a:bodyPr wrap="square">
            <a:spAutoFit/>
          </a:bodyPr>
          <a:lstStyle/>
          <a:p>
            <a:r>
              <a:rPr lang="en-US" sz="1100" baseline="30000" dirty="0">
                <a:latin typeface="+mn-lt"/>
              </a:rPr>
              <a:t>a</a:t>
            </a:r>
            <a:r>
              <a:rPr lang="en-US" sz="1100" dirty="0">
                <a:latin typeface="+mn-lt"/>
              </a:rPr>
              <a:t> Two values separated by a slash refer to instruction and data caches.</a:t>
            </a:r>
          </a:p>
          <a:p>
            <a:endParaRPr lang="en-US" sz="1100" dirty="0">
              <a:latin typeface="+mn-lt"/>
            </a:endParaRPr>
          </a:p>
          <a:p>
            <a:r>
              <a:rPr lang="en-US" sz="1100" baseline="30000" dirty="0">
                <a:latin typeface="+mn-lt"/>
              </a:rPr>
              <a:t>b</a:t>
            </a:r>
            <a:r>
              <a:rPr lang="en-US" sz="1100" dirty="0">
                <a:latin typeface="+mn-lt"/>
              </a:rPr>
              <a:t> Both caches are instruction only; no data caches.</a:t>
            </a:r>
          </a:p>
          <a:p>
            <a:endParaRPr lang="en-US" sz="1100" dirty="0">
              <a:latin typeface="+mn-lt"/>
            </a:endParaRPr>
          </a:p>
          <a:p>
            <a:endParaRPr lang="en-US" sz="1100" dirty="0">
              <a:latin typeface="+mn-lt"/>
            </a:endParaRPr>
          </a:p>
          <a:p>
            <a:r>
              <a:rPr lang="en-US" sz="1100" dirty="0">
                <a:latin typeface="+mn-lt"/>
              </a:rPr>
              <a:t>(Table can be found on page 134 in the textbook.)</a:t>
            </a:r>
          </a:p>
        </p:txBody>
      </p:sp>
      <p:pic>
        <p:nvPicPr>
          <p:cNvPr id="3" name="Picture 2"/>
          <p:cNvPicPr>
            <a:picLocks noChangeAspect="1"/>
          </p:cNvPicPr>
          <p:nvPr/>
        </p:nvPicPr>
        <p:blipFill>
          <a:blip r:embed="rId3"/>
          <a:stretch>
            <a:fillRect/>
          </a:stretch>
        </p:blipFill>
        <p:spPr>
          <a:xfrm>
            <a:off x="107504" y="0"/>
            <a:ext cx="6866148" cy="6708470"/>
          </a:xfrm>
          <a:prstGeom prst="rect">
            <a:avLst/>
          </a:prstGeom>
        </p:spPr>
      </p:pic>
      <p:sp>
        <p:nvSpPr>
          <p:cNvPr id="4" name="Footer Placeholder 3"/>
          <p:cNvSpPr>
            <a:spLocks noGrp="1"/>
          </p:cNvSpPr>
          <p:nvPr>
            <p:ph type="ftr" sz="quarter" idx="11"/>
          </p:nvPr>
        </p:nvSpPr>
        <p:spPr>
          <a:xfrm>
            <a:off x="30454" y="6504749"/>
            <a:ext cx="6122894" cy="365125"/>
          </a:xfrm>
        </p:spPr>
        <p:txBody>
          <a:bodyPr/>
          <a:lstStyle/>
          <a:p>
            <a:r>
              <a:rPr lang="en-US" dirty="0"/>
              <a:t>© 2016 Pearson Education, Inc., Hoboken, NJ. All rights reserved.</a:t>
            </a:r>
          </a:p>
        </p:txBody>
      </p:sp>
    </p:spTree>
  </p:cSld>
  <p:clrMapOvr>
    <a:masterClrMapping/>
  </p:clrMapOvr>
  <mc:AlternateContent xmlns:mc="http://schemas.openxmlformats.org/markup-compatibility/2006" xmlns:p14="http://schemas.microsoft.com/office/powerpoint/2010/main">
    <mc:Choice Requires="p14">
      <p:transition spd="med">
        <p14:prism dir="d"/>
      </p:transition>
    </mc:Choice>
    <mc:Fallback xmlns="">
      <p:transition xmlns:p14="http://schemas.microsoft.com/office/powerpoint/2010/mai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idx="4294967295"/>
          </p:nvPr>
        </p:nvSpPr>
        <p:spPr>
          <a:xfrm>
            <a:off x="251520" y="188640"/>
            <a:ext cx="7556500" cy="963612"/>
          </a:xfrm>
        </p:spPr>
        <p:txBody>
          <a:bodyPr/>
          <a:lstStyle/>
          <a:p>
            <a:r>
              <a:rPr lang="en-GB" dirty="0">
                <a:effectLst>
                  <a:outerShdw blurRad="38100" dist="38100" dir="2700000" algn="tl">
                    <a:srgbClr val="000000">
                      <a:alpha val="43137"/>
                    </a:srgbClr>
                  </a:outerShdw>
                </a:effectLst>
              </a:rPr>
              <a:t>Mapping Function</a:t>
            </a:r>
          </a:p>
        </p:txBody>
      </p:sp>
      <p:sp>
        <p:nvSpPr>
          <p:cNvPr id="34819" name="Rectangle 3"/>
          <p:cNvSpPr>
            <a:spLocks noGrp="1" noChangeArrowheads="1"/>
          </p:cNvSpPr>
          <p:nvPr>
            <p:ph idx="4294967295"/>
          </p:nvPr>
        </p:nvSpPr>
        <p:spPr>
          <a:xfrm>
            <a:off x="611560" y="980728"/>
            <a:ext cx="7556500" cy="1905000"/>
          </a:xfrm>
        </p:spPr>
        <p:txBody>
          <a:bodyPr>
            <a:normAutofit/>
          </a:bodyPr>
          <a:lstStyle/>
          <a:p>
            <a:r>
              <a:rPr lang="en-GB" dirty="0"/>
              <a:t>Because there are fewer cache lines than main memory blocks, an algorithm is needed for mapping main memory blocks into cache lines</a:t>
            </a:r>
          </a:p>
          <a:p>
            <a:r>
              <a:rPr lang="en-GB" dirty="0"/>
              <a:t>Three techniques can be used:</a:t>
            </a:r>
          </a:p>
        </p:txBody>
      </p:sp>
      <p:graphicFrame>
        <p:nvGraphicFramePr>
          <p:cNvPr id="36" name="Diagram 35"/>
          <p:cNvGraphicFramePr/>
          <p:nvPr>
            <p:extLst>
              <p:ext uri="{D42A27DB-BD31-4B8C-83A1-F6EECF244321}">
                <p14:modId xmlns:p14="http://schemas.microsoft.com/office/powerpoint/2010/main" val="2659376169"/>
              </p:ext>
            </p:extLst>
          </p:nvPr>
        </p:nvGraphicFramePr>
        <p:xfrm>
          <a:off x="323528" y="2492896"/>
          <a:ext cx="8458200" cy="3962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Footer Placeholder 1"/>
          <p:cNvSpPr>
            <a:spLocks noGrp="1"/>
          </p:cNvSpPr>
          <p:nvPr>
            <p:ph type="ftr" sz="quarter" idx="11"/>
          </p:nvPr>
        </p:nvSpPr>
        <p:spPr>
          <a:xfrm>
            <a:off x="251520" y="6502671"/>
            <a:ext cx="6122894" cy="365125"/>
          </a:xfrm>
        </p:spPr>
        <p:txBody>
          <a:bodyPr/>
          <a:lstStyle/>
          <a:p>
            <a:r>
              <a:rPr lang="en-US" dirty="0"/>
              <a:t>© 2016 Pearson Education, Inc., Hoboken, NJ. All rights reserved.</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8.pdf"/>
          <p:cNvPicPr>
            <a:picLocks noChangeAspect="1"/>
          </p:cNvPicPr>
          <p:nvPr/>
        </p:nvPicPr>
        <p:blipFill rotWithShape="1">
          <a:blip r:embed="rId3">
            <a:extLst>
              <a:ext uri="{28A0092B-C50C-407E-A947-70E740481C1C}">
                <a14:useLocalDpi xmlns:a14="http://schemas.microsoft.com/office/drawing/2010/main" val="0"/>
              </a:ext>
            </a:extLst>
          </a:blip>
          <a:srcRect t="4346" b="9494"/>
          <a:stretch/>
        </p:blipFill>
        <p:spPr>
          <a:xfrm>
            <a:off x="1619672" y="-99392"/>
            <a:ext cx="5904656" cy="6583737"/>
          </a:xfrm>
          <a:prstGeom prst="rect">
            <a:avLst/>
          </a:prstGeom>
        </p:spPr>
      </p:pic>
      <p:sp>
        <p:nvSpPr>
          <p:cNvPr id="2" name="Footer Placeholder 1"/>
          <p:cNvSpPr>
            <a:spLocks noGrp="1"/>
          </p:cNvSpPr>
          <p:nvPr>
            <p:ph type="ftr" sz="quarter" idx="11"/>
          </p:nvPr>
        </p:nvSpPr>
        <p:spPr>
          <a:xfrm>
            <a:off x="179512" y="6492875"/>
            <a:ext cx="6122894" cy="365125"/>
          </a:xfrm>
        </p:spPr>
        <p:txBody>
          <a:bodyPr/>
          <a:lstStyle/>
          <a:p>
            <a:r>
              <a:rPr lang="en-US" dirty="0"/>
              <a:t>© 2016 Pearson Education, Inc., Hoboken, NJ. All rights reserved.</a:t>
            </a:r>
          </a:p>
        </p:txBody>
      </p:sp>
    </p:spTree>
  </p:cSld>
  <p:clrMapOvr>
    <a:masterClrMapping/>
  </p:clrMapOvr>
  <p:transition spd="med">
    <p:wipe dir="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9.pdf"/>
          <p:cNvPicPr>
            <a:picLocks noChangeAspect="1"/>
          </p:cNvPicPr>
          <p:nvPr/>
        </p:nvPicPr>
        <p:blipFill rotWithShape="1">
          <a:blip r:embed="rId3">
            <a:extLst>
              <a:ext uri="{28A0092B-C50C-407E-A947-70E740481C1C}">
                <a14:useLocalDpi xmlns:a14="http://schemas.microsoft.com/office/drawing/2010/main" val="0"/>
              </a:ext>
            </a:extLst>
          </a:blip>
          <a:srcRect l="6307" t="7747" r="5501" b="7983"/>
          <a:stretch/>
        </p:blipFill>
        <p:spPr>
          <a:xfrm>
            <a:off x="827584" y="-12364"/>
            <a:ext cx="8460432" cy="6246904"/>
          </a:xfrm>
          <a:prstGeom prst="rect">
            <a:avLst/>
          </a:prstGeom>
        </p:spPr>
      </p:pic>
      <p:sp>
        <p:nvSpPr>
          <p:cNvPr id="3" name="Footer Placeholder 2"/>
          <p:cNvSpPr>
            <a:spLocks noGrp="1"/>
          </p:cNvSpPr>
          <p:nvPr>
            <p:ph type="ftr" sz="quarter" idx="11"/>
          </p:nvPr>
        </p:nvSpPr>
        <p:spPr>
          <a:xfrm>
            <a:off x="179512" y="6492875"/>
            <a:ext cx="6122894" cy="365125"/>
          </a:xfrm>
        </p:spPr>
        <p:txBody>
          <a:bodyPr/>
          <a:lstStyle/>
          <a:p>
            <a:r>
              <a:rPr lang="en-US" dirty="0"/>
              <a:t>© 2016 Pearson Education, Inc., Hoboken, NJ. All rights reserved.</a:t>
            </a:r>
          </a:p>
        </p:txBody>
      </p:sp>
    </p:spTree>
  </p:cSld>
  <p:clrMapOvr>
    <a:masterClrMapping/>
  </p:clrMapOvr>
  <p:transition spd="med">
    <p:zoom/>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371600"/>
            <a:ext cx="3255264" cy="1905000"/>
          </a:xfrm>
        </p:spPr>
        <p:txBody>
          <a:bodyPr>
            <a:noAutofit/>
          </a:bodyPr>
          <a:lstStyle/>
          <a:p>
            <a:pPr algn="ctr"/>
            <a:r>
              <a:rPr lang="en-US" sz="3600" dirty="0">
                <a:effectLst>
                  <a:outerShdw blurRad="38100" dist="38100" dir="2700000" algn="tl">
                    <a:srgbClr val="000000">
                      <a:alpha val="43137"/>
                    </a:srgbClr>
                  </a:outerShdw>
                </a:effectLst>
              </a:rPr>
              <a:t>Hardware </a:t>
            </a:r>
            <a:br>
              <a:rPr lang="en-US" sz="3600" dirty="0">
                <a:effectLst>
                  <a:outerShdw blurRad="38100" dist="38100" dir="2700000" algn="tl">
                    <a:srgbClr val="000000">
                      <a:alpha val="43137"/>
                    </a:srgbClr>
                  </a:outerShdw>
                </a:effectLst>
              </a:rPr>
            </a:br>
            <a:r>
              <a:rPr lang="en-US" sz="3600" dirty="0">
                <a:effectLst>
                  <a:outerShdw blurRad="38100" dist="38100" dir="2700000" algn="tl">
                    <a:srgbClr val="000000">
                      <a:alpha val="43137"/>
                    </a:srgbClr>
                  </a:outerShdw>
                </a:effectLst>
              </a:rPr>
              <a:t>and Software Approaches</a:t>
            </a:r>
          </a:p>
        </p:txBody>
      </p:sp>
      <p:pic>
        <p:nvPicPr>
          <p:cNvPr id="4" name="Picture 3" descr="f1.pdf"/>
          <p:cNvPicPr>
            <a:picLocks noChangeAspect="1"/>
          </p:cNvPicPr>
          <p:nvPr/>
        </p:nvPicPr>
        <p:blipFill>
          <a:blip r:embed="rId3"/>
          <a:srcRect l="16471" t="9091" r="15294" b="8182"/>
          <a:stretch>
            <a:fillRect/>
          </a:stretch>
        </p:blipFill>
        <p:spPr>
          <a:xfrm>
            <a:off x="4355976" y="-243408"/>
            <a:ext cx="4370975" cy="6858000"/>
          </a:xfrm>
          <a:prstGeom prst="rect">
            <a:avLst/>
          </a:prstGeom>
        </p:spPr>
      </p:pic>
      <p:sp>
        <p:nvSpPr>
          <p:cNvPr id="3" name="Footer Placeholder 2"/>
          <p:cNvSpPr>
            <a:spLocks noGrp="1"/>
          </p:cNvSpPr>
          <p:nvPr>
            <p:ph type="ftr" sz="quarter" idx="11"/>
          </p:nvPr>
        </p:nvSpPr>
        <p:spPr>
          <a:xfrm>
            <a:off x="3859305" y="6473005"/>
            <a:ext cx="5284695" cy="365125"/>
          </a:xfrm>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prstClr val="black">
                    <a:lumMod val="65000"/>
                    <a:lumOff val="35000"/>
                  </a:prstClr>
                </a:solidFill>
                <a:effectLst/>
                <a:uLnTx/>
                <a:uFillTx/>
                <a:latin typeface="Times New Roman"/>
                <a:ea typeface="+mn-ea"/>
                <a:cs typeface="+mn-cs"/>
              </a:rPr>
              <a:t>© 2016 Pearson Education, Inc., Hoboken, NJ. All rights reserved.</a:t>
            </a:r>
          </a:p>
        </p:txBody>
      </p:sp>
      <p:sp>
        <p:nvSpPr>
          <p:cNvPr id="6" name="TextBox 5">
            <a:extLst>
              <a:ext uri="{FF2B5EF4-FFF2-40B4-BE49-F238E27FC236}">
                <a16:creationId xmlns:a16="http://schemas.microsoft.com/office/drawing/2014/main" id="{CCE81958-CCCA-4B8D-990A-E881E417793A}"/>
              </a:ext>
            </a:extLst>
          </p:cNvPr>
          <p:cNvSpPr txBox="1"/>
          <p:nvPr/>
        </p:nvSpPr>
        <p:spPr>
          <a:xfrm>
            <a:off x="4716016" y="1844824"/>
            <a:ext cx="3456384" cy="461665"/>
          </a:xfrm>
          <a:prstGeom prst="rect">
            <a:avLst/>
          </a:prstGeom>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ko-KR" sz="2400" b="0" i="0" u="none" strike="noStrike" kern="1200" cap="none" spc="0" normalizeH="0" baseline="0" noProof="0" dirty="0">
                <a:ln>
                  <a:noFill/>
                </a:ln>
                <a:solidFill>
                  <a:prstClr val="black"/>
                </a:solidFill>
                <a:effectLst/>
                <a:uLnTx/>
                <a:uFillTx/>
                <a:latin typeface="Times New Roman"/>
                <a:ea typeface="+mn-ea"/>
                <a:cs typeface="+mn-cs"/>
              </a:rPr>
              <a:t>Program: + × - + × ÷  </a:t>
            </a:r>
            <a:endParaRPr kumimoji="0" lang="ko-KR" altLang="en-US" sz="2400" b="0" i="0" u="none" strike="noStrike" kern="1200" cap="none" spc="0" normalizeH="0" baseline="0" noProof="0" dirty="0">
              <a:ln>
                <a:noFill/>
              </a:ln>
              <a:solidFill>
                <a:prstClr val="black"/>
              </a:solidFill>
              <a:effectLst/>
              <a:uLnTx/>
              <a:uFillTx/>
              <a:latin typeface="Times New Roman"/>
              <a:ea typeface="+mn-ea"/>
              <a:cs typeface="+mn-cs"/>
            </a:endParaRPr>
          </a:p>
        </p:txBody>
      </p:sp>
    </p:spTree>
  </p:cSld>
  <p:clrMapOvr>
    <a:masterClrMapping/>
  </p:clrMapOvr>
  <p:transition>
    <p:wipe dir="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8" name="Rectangle 4"/>
          <p:cNvSpPr>
            <a:spLocks noGrp="1" noChangeArrowheads="1"/>
          </p:cNvSpPr>
          <p:nvPr>
            <p:ph type="title"/>
          </p:nvPr>
        </p:nvSpPr>
        <p:spPr/>
        <p:txBody>
          <a:bodyPr/>
          <a:lstStyle/>
          <a:p>
            <a:r>
              <a:rPr lang="en-GB" dirty="0">
                <a:effectLst>
                  <a:outerShdw blurRad="38100" dist="38100" dir="2700000" algn="tl">
                    <a:srgbClr val="000000">
                      <a:alpha val="43137"/>
                    </a:srgbClr>
                  </a:outerShdw>
                </a:effectLst>
              </a:rPr>
              <a:t>Direct Mapping Summary</a:t>
            </a:r>
          </a:p>
        </p:txBody>
      </p:sp>
      <p:sp>
        <p:nvSpPr>
          <p:cNvPr id="149509" name="Rectangle 5"/>
          <p:cNvSpPr>
            <a:spLocks noGrp="1" noChangeArrowheads="1"/>
          </p:cNvSpPr>
          <p:nvPr>
            <p:ph idx="1"/>
          </p:nvPr>
        </p:nvSpPr>
        <p:spPr>
          <a:xfrm>
            <a:off x="685800" y="1905000"/>
            <a:ext cx="7556313" cy="4144963"/>
          </a:xfrm>
        </p:spPr>
        <p:txBody>
          <a:bodyPr/>
          <a:lstStyle/>
          <a:p>
            <a:r>
              <a:rPr lang="en-GB" dirty="0"/>
              <a:t>Address length = (s + w) bits</a:t>
            </a:r>
          </a:p>
          <a:p>
            <a:r>
              <a:rPr lang="en-GB" dirty="0"/>
              <a:t>Number of addressable units = 2</a:t>
            </a:r>
            <a:r>
              <a:rPr lang="en-GB" baseline="30000" dirty="0"/>
              <a:t>s+w </a:t>
            </a:r>
            <a:r>
              <a:rPr lang="en-GB" dirty="0"/>
              <a:t>words or bytes</a:t>
            </a:r>
          </a:p>
          <a:p>
            <a:r>
              <a:rPr lang="en-GB" dirty="0"/>
              <a:t>Block size = line size = 2</a:t>
            </a:r>
            <a:r>
              <a:rPr lang="en-GB" baseline="30000" dirty="0"/>
              <a:t>w</a:t>
            </a:r>
            <a:r>
              <a:rPr lang="en-GB" dirty="0"/>
              <a:t> words or bytes</a:t>
            </a:r>
          </a:p>
          <a:p>
            <a:r>
              <a:rPr lang="en-GB" dirty="0"/>
              <a:t>Number of blocks in main memory = 2</a:t>
            </a:r>
            <a:r>
              <a:rPr lang="en-GB" baseline="30000" dirty="0"/>
              <a:t>s+ w</a:t>
            </a:r>
            <a:r>
              <a:rPr lang="en-GB" dirty="0"/>
              <a:t>/2</a:t>
            </a:r>
            <a:r>
              <a:rPr lang="en-GB" baseline="30000" dirty="0"/>
              <a:t>w</a:t>
            </a:r>
            <a:r>
              <a:rPr lang="en-GB" dirty="0"/>
              <a:t> = 2</a:t>
            </a:r>
            <a:r>
              <a:rPr lang="en-GB" baseline="30000" dirty="0"/>
              <a:t>s</a:t>
            </a:r>
          </a:p>
          <a:p>
            <a:r>
              <a:rPr lang="en-GB" dirty="0"/>
              <a:t>Number of lines in cache = m = 2</a:t>
            </a:r>
            <a:r>
              <a:rPr lang="en-GB" baseline="30000" dirty="0"/>
              <a:t>r</a:t>
            </a:r>
          </a:p>
          <a:p>
            <a:r>
              <a:rPr lang="en-GB" dirty="0"/>
              <a:t>Size of tag = (s – r) bits</a:t>
            </a:r>
          </a:p>
        </p:txBody>
      </p:sp>
      <p:pic>
        <p:nvPicPr>
          <p:cNvPr id="11" name="Picture 10"/>
          <p:cNvPicPr>
            <a:picLocks noChangeAspect="1"/>
          </p:cNvPicPr>
          <p:nvPr/>
        </p:nvPicPr>
        <p:blipFill>
          <a:blip r:embed="rId3"/>
          <a:stretch>
            <a:fillRect/>
          </a:stretch>
        </p:blipFill>
        <p:spPr>
          <a:xfrm>
            <a:off x="7377546" y="5206774"/>
            <a:ext cx="1004454" cy="947057"/>
          </a:xfrm>
          <a:prstGeom prst="rect">
            <a:avLst/>
          </a:prstGeom>
        </p:spPr>
      </p:pic>
      <p:sp>
        <p:nvSpPr>
          <p:cNvPr id="2" name="Footer Placeholder 1"/>
          <p:cNvSpPr>
            <a:spLocks noGrp="1"/>
          </p:cNvSpPr>
          <p:nvPr>
            <p:ph type="ftr" sz="quarter" idx="11"/>
          </p:nvPr>
        </p:nvSpPr>
        <p:spPr/>
        <p:txBody>
          <a:bodyPr/>
          <a:lstStyle/>
          <a:p>
            <a:r>
              <a:rPr lang="en-US" dirty="0"/>
              <a:t>© 2016 Pearson Education, Inc., Hoboken, NJ. All rights reserved.</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11.pdf"/>
          <p:cNvPicPr>
            <a:picLocks noChangeAspect="1"/>
          </p:cNvPicPr>
          <p:nvPr/>
        </p:nvPicPr>
        <p:blipFill rotWithShape="1">
          <a:blip r:embed="rId3">
            <a:extLst>
              <a:ext uri="{28A0092B-C50C-407E-A947-70E740481C1C}">
                <a14:useLocalDpi xmlns:a14="http://schemas.microsoft.com/office/drawing/2010/main" val="0"/>
              </a:ext>
            </a:extLst>
          </a:blip>
          <a:srcRect l="6145" t="7626" r="6170" b="7217"/>
          <a:stretch/>
        </p:blipFill>
        <p:spPr>
          <a:xfrm>
            <a:off x="139590" y="-171400"/>
            <a:ext cx="8983187" cy="6741368"/>
          </a:xfrm>
          <a:prstGeom prst="rect">
            <a:avLst/>
          </a:prstGeom>
        </p:spPr>
      </p:pic>
      <p:sp>
        <p:nvSpPr>
          <p:cNvPr id="3" name="Footer Placeholder 2"/>
          <p:cNvSpPr>
            <a:spLocks noGrp="1"/>
          </p:cNvSpPr>
          <p:nvPr>
            <p:ph type="ftr" sz="quarter" idx="11"/>
          </p:nvPr>
        </p:nvSpPr>
        <p:spPr/>
        <p:txBody>
          <a:bodyPr/>
          <a:lstStyle/>
          <a:p>
            <a:r>
              <a:rPr lang="en-US" dirty="0"/>
              <a:t>© 2016 Pearson Education, Inc., Hoboken, NJ. All rights reserved.</a:t>
            </a:r>
          </a:p>
        </p:txBody>
      </p:sp>
    </p:spTree>
  </p:cSld>
  <p:clrMapOvr>
    <a:masterClrMapping/>
  </p:clrMapOvr>
  <p:transition spd="med">
    <p:zoom/>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80" name="Rectangle 4"/>
          <p:cNvSpPr>
            <a:spLocks noGrp="1" noChangeArrowheads="1"/>
          </p:cNvSpPr>
          <p:nvPr>
            <p:ph type="title"/>
          </p:nvPr>
        </p:nvSpPr>
        <p:spPr/>
        <p:txBody>
          <a:bodyPr/>
          <a:lstStyle/>
          <a:p>
            <a:r>
              <a:rPr lang="en-GB" dirty="0">
                <a:effectLst>
                  <a:outerShdw blurRad="38100" dist="38100" dir="2700000" algn="tl">
                    <a:srgbClr val="000000">
                      <a:alpha val="43137"/>
                    </a:srgbClr>
                  </a:outerShdw>
                </a:effectLst>
              </a:rPr>
              <a:t>Associative Mapping Summary</a:t>
            </a:r>
          </a:p>
        </p:txBody>
      </p:sp>
      <p:sp>
        <p:nvSpPr>
          <p:cNvPr id="152581" name="Rectangle 5"/>
          <p:cNvSpPr>
            <a:spLocks noGrp="1" noChangeArrowheads="1"/>
          </p:cNvSpPr>
          <p:nvPr>
            <p:ph idx="1"/>
          </p:nvPr>
        </p:nvSpPr>
        <p:spPr/>
        <p:txBody>
          <a:bodyPr/>
          <a:lstStyle/>
          <a:p>
            <a:r>
              <a:rPr lang="en-GB" dirty="0"/>
              <a:t>Address length = (s + w) bits</a:t>
            </a:r>
          </a:p>
          <a:p>
            <a:r>
              <a:rPr lang="en-GB" dirty="0"/>
              <a:t>Number of addressable units = 2</a:t>
            </a:r>
            <a:r>
              <a:rPr lang="en-GB" baseline="30000" dirty="0"/>
              <a:t>s+w </a:t>
            </a:r>
            <a:r>
              <a:rPr lang="en-GB" dirty="0"/>
              <a:t>words or bytes</a:t>
            </a:r>
          </a:p>
          <a:p>
            <a:r>
              <a:rPr lang="en-GB" dirty="0"/>
              <a:t>Block size = line size = 2</a:t>
            </a:r>
            <a:r>
              <a:rPr lang="en-GB" baseline="30000" dirty="0"/>
              <a:t>w</a:t>
            </a:r>
            <a:r>
              <a:rPr lang="en-GB" dirty="0"/>
              <a:t> words or bytes</a:t>
            </a:r>
          </a:p>
          <a:p>
            <a:r>
              <a:rPr lang="en-GB" dirty="0"/>
              <a:t>Number of blocks in main memory = 2</a:t>
            </a:r>
            <a:r>
              <a:rPr lang="en-GB" baseline="30000" dirty="0"/>
              <a:t>s+ w</a:t>
            </a:r>
            <a:r>
              <a:rPr lang="en-GB" dirty="0"/>
              <a:t>/2</a:t>
            </a:r>
            <a:r>
              <a:rPr lang="en-GB" baseline="30000" dirty="0"/>
              <a:t>w</a:t>
            </a:r>
            <a:r>
              <a:rPr lang="en-GB" dirty="0"/>
              <a:t> = 2</a:t>
            </a:r>
            <a:r>
              <a:rPr lang="en-GB" baseline="30000" dirty="0"/>
              <a:t>s</a:t>
            </a:r>
          </a:p>
          <a:p>
            <a:r>
              <a:rPr lang="en-GB" dirty="0"/>
              <a:t>Number of lines in cache = undetermined</a:t>
            </a:r>
          </a:p>
          <a:p>
            <a:r>
              <a:rPr lang="en-GB" dirty="0"/>
              <a:t>Size of tag = s bits</a:t>
            </a:r>
          </a:p>
        </p:txBody>
      </p:sp>
      <p:pic>
        <p:nvPicPr>
          <p:cNvPr id="4" name="Picture 3"/>
          <p:cNvPicPr>
            <a:picLocks noChangeAspect="1"/>
          </p:cNvPicPr>
          <p:nvPr/>
        </p:nvPicPr>
        <p:blipFill>
          <a:blip r:embed="rId3"/>
          <a:stretch>
            <a:fillRect/>
          </a:stretch>
        </p:blipFill>
        <p:spPr>
          <a:xfrm>
            <a:off x="7377546" y="5206774"/>
            <a:ext cx="1004454" cy="947057"/>
          </a:xfrm>
          <a:prstGeom prst="rect">
            <a:avLst/>
          </a:prstGeom>
        </p:spPr>
      </p:pic>
      <p:sp>
        <p:nvSpPr>
          <p:cNvPr id="2" name="Footer Placeholder 1"/>
          <p:cNvSpPr>
            <a:spLocks noGrp="1"/>
          </p:cNvSpPr>
          <p:nvPr>
            <p:ph type="ftr" sz="quarter" idx="11"/>
          </p:nvPr>
        </p:nvSpPr>
        <p:spPr/>
        <p:txBody>
          <a:bodyPr/>
          <a:lstStyle/>
          <a:p>
            <a:r>
              <a:rPr lang="en-US" dirty="0"/>
              <a:t>© 2016 Pearson Education, Inc., Hoboken, NJ. All rights reserved.</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a:xfrm>
            <a:off x="762000" y="533400"/>
            <a:ext cx="7556313" cy="1116106"/>
          </a:xfrm>
        </p:spPr>
        <p:txBody>
          <a:bodyPr/>
          <a:lstStyle/>
          <a:p>
            <a:r>
              <a:rPr lang="en-US" dirty="0">
                <a:effectLst>
                  <a:outerShdw blurRad="38100" dist="38100" dir="2700000" algn="tl">
                    <a:srgbClr val="000000">
                      <a:alpha val="43137"/>
                    </a:srgbClr>
                  </a:outerShdw>
                </a:effectLst>
              </a:rPr>
              <a:t>Set Associative Mapping</a:t>
            </a:r>
          </a:p>
        </p:txBody>
      </p:sp>
      <p:sp>
        <p:nvSpPr>
          <p:cNvPr id="47107" name="Rectangle 3"/>
          <p:cNvSpPr>
            <a:spLocks noGrp="1" noChangeArrowheads="1"/>
          </p:cNvSpPr>
          <p:nvPr>
            <p:ph idx="1"/>
          </p:nvPr>
        </p:nvSpPr>
        <p:spPr/>
        <p:txBody>
          <a:bodyPr/>
          <a:lstStyle/>
          <a:p>
            <a:r>
              <a:rPr lang="en-US" dirty="0"/>
              <a:t>Compromise that exhibits the strengths of both the direct and associative approaches while reducing their disadvantages</a:t>
            </a:r>
          </a:p>
          <a:p>
            <a:r>
              <a:rPr lang="en-US" dirty="0"/>
              <a:t>Cache consists of a number of sets</a:t>
            </a:r>
          </a:p>
          <a:p>
            <a:r>
              <a:rPr lang="en-US" dirty="0"/>
              <a:t>Each set contains a number of lines</a:t>
            </a:r>
          </a:p>
          <a:p>
            <a:r>
              <a:rPr lang="en-US" dirty="0"/>
              <a:t>A given block maps to any line in a given set</a:t>
            </a:r>
          </a:p>
          <a:p>
            <a:r>
              <a:rPr lang="en-US" dirty="0"/>
              <a:t>e.g. 2 lines per set</a:t>
            </a:r>
          </a:p>
          <a:p>
            <a:pPr lvl="1"/>
            <a:r>
              <a:rPr lang="en-US" dirty="0"/>
              <a:t>2 way associative mapping</a:t>
            </a:r>
          </a:p>
          <a:p>
            <a:pPr lvl="1"/>
            <a:r>
              <a:rPr lang="en-US" dirty="0"/>
              <a:t>A given block can be in one of 2 lines in only one set</a:t>
            </a:r>
          </a:p>
          <a:p>
            <a:endParaRPr lang="en-US" dirty="0"/>
          </a:p>
        </p:txBody>
      </p:sp>
      <p:sp>
        <p:nvSpPr>
          <p:cNvPr id="2" name="Footer Placeholder 1"/>
          <p:cNvSpPr>
            <a:spLocks noGrp="1"/>
          </p:cNvSpPr>
          <p:nvPr>
            <p:ph type="ftr" sz="quarter" idx="11"/>
          </p:nvPr>
        </p:nvSpPr>
        <p:spPr/>
        <p:txBody>
          <a:bodyPr/>
          <a:lstStyle/>
          <a:p>
            <a:r>
              <a:rPr lang="en-US" dirty="0"/>
              <a:t>© 2016 Pearson Education, Inc., Hoboken, NJ. All rights reserved.</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14.pdf"/>
          <p:cNvPicPr>
            <a:picLocks noChangeAspect="1"/>
          </p:cNvPicPr>
          <p:nvPr/>
        </p:nvPicPr>
        <p:blipFill rotWithShape="1">
          <a:blip r:embed="rId3">
            <a:extLst>
              <a:ext uri="{28A0092B-C50C-407E-A947-70E740481C1C}">
                <a14:useLocalDpi xmlns:a14="http://schemas.microsoft.com/office/drawing/2010/main" val="0"/>
              </a:ext>
            </a:extLst>
          </a:blip>
          <a:srcRect l="6145" t="7445" r="7853" b="5765"/>
          <a:stretch/>
        </p:blipFill>
        <p:spPr>
          <a:xfrm>
            <a:off x="323528" y="-171400"/>
            <a:ext cx="8576140" cy="6687810"/>
          </a:xfrm>
          <a:prstGeom prst="rect">
            <a:avLst/>
          </a:prstGeom>
        </p:spPr>
      </p:pic>
      <p:sp>
        <p:nvSpPr>
          <p:cNvPr id="3" name="Footer Placeholder 2"/>
          <p:cNvSpPr>
            <a:spLocks noGrp="1"/>
          </p:cNvSpPr>
          <p:nvPr>
            <p:ph type="ftr" sz="quarter" idx="11"/>
          </p:nvPr>
        </p:nvSpPr>
        <p:spPr>
          <a:xfrm>
            <a:off x="179512" y="6492875"/>
            <a:ext cx="6122894" cy="365125"/>
          </a:xfrm>
        </p:spPr>
        <p:txBody>
          <a:bodyPr/>
          <a:lstStyle/>
          <a:p>
            <a:r>
              <a:rPr lang="en-US" dirty="0"/>
              <a:t>© 2016 Pearson Education, Inc., Hoboken, NJ. All rights reserved.</a:t>
            </a:r>
          </a:p>
        </p:txBody>
      </p:sp>
    </p:spTree>
  </p:cSld>
  <p:clrMapOvr>
    <a:masterClrMapping/>
  </p:clrMapOvr>
  <p:transition spd="med">
    <p:zoom/>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4" name="Rectangle 4"/>
          <p:cNvSpPr>
            <a:spLocks noGrp="1" noChangeArrowheads="1"/>
          </p:cNvSpPr>
          <p:nvPr>
            <p:ph type="title"/>
          </p:nvPr>
        </p:nvSpPr>
        <p:spPr/>
        <p:txBody>
          <a:bodyPr/>
          <a:lstStyle/>
          <a:p>
            <a:r>
              <a:rPr lang="en-GB" dirty="0">
                <a:effectLst>
                  <a:outerShdw blurRad="38100" dist="38100" dir="2700000" algn="tl">
                    <a:srgbClr val="000000">
                      <a:alpha val="43137"/>
                    </a:srgbClr>
                  </a:outerShdw>
                </a:effectLst>
              </a:rPr>
              <a:t>Set Associative Mapping Summary</a:t>
            </a:r>
          </a:p>
        </p:txBody>
      </p:sp>
      <p:sp>
        <p:nvSpPr>
          <p:cNvPr id="153605" name="Rectangle 5"/>
          <p:cNvSpPr>
            <a:spLocks noGrp="1" noChangeArrowheads="1"/>
          </p:cNvSpPr>
          <p:nvPr>
            <p:ph idx="1"/>
          </p:nvPr>
        </p:nvSpPr>
        <p:spPr>
          <a:xfrm>
            <a:off x="539552" y="1556792"/>
            <a:ext cx="7556313" cy="4572000"/>
          </a:xfrm>
        </p:spPr>
        <p:txBody>
          <a:bodyPr>
            <a:normAutofit fontScale="92500" lnSpcReduction="10000"/>
          </a:bodyPr>
          <a:lstStyle/>
          <a:p>
            <a:r>
              <a:rPr lang="en-GB" dirty="0"/>
              <a:t>Address length = (s + w) bits</a:t>
            </a:r>
          </a:p>
          <a:p>
            <a:r>
              <a:rPr lang="en-GB" dirty="0"/>
              <a:t>Number of addressable units = 2</a:t>
            </a:r>
            <a:r>
              <a:rPr lang="en-GB" baseline="30000" dirty="0"/>
              <a:t>s+w </a:t>
            </a:r>
            <a:r>
              <a:rPr lang="en-GB" dirty="0"/>
              <a:t>words or bytes</a:t>
            </a:r>
          </a:p>
          <a:p>
            <a:r>
              <a:rPr lang="en-GB" dirty="0"/>
              <a:t>Block size = line size = 2</a:t>
            </a:r>
            <a:r>
              <a:rPr lang="en-GB" baseline="30000" dirty="0"/>
              <a:t>w</a:t>
            </a:r>
            <a:r>
              <a:rPr lang="en-GB" dirty="0"/>
              <a:t> words or bytes</a:t>
            </a:r>
          </a:p>
          <a:p>
            <a:r>
              <a:rPr lang="en-GB" dirty="0"/>
              <a:t>Number of blocks in main memory = 2</a:t>
            </a:r>
            <a:r>
              <a:rPr lang="en-GB" baseline="30000" dirty="0"/>
              <a:t>s+w/</a:t>
            </a:r>
            <a:r>
              <a:rPr lang="en-GB" dirty="0"/>
              <a:t>2</a:t>
            </a:r>
            <a:r>
              <a:rPr lang="en-GB" baseline="30000" dirty="0"/>
              <a:t>w=</a:t>
            </a:r>
            <a:r>
              <a:rPr lang="en-GB" dirty="0"/>
              <a:t>2</a:t>
            </a:r>
            <a:r>
              <a:rPr lang="en-GB" baseline="30000" dirty="0"/>
              <a:t>s</a:t>
            </a:r>
            <a:endParaRPr lang="en-GB" dirty="0"/>
          </a:p>
          <a:p>
            <a:r>
              <a:rPr lang="en-GB" dirty="0"/>
              <a:t>Number of lines in set = k</a:t>
            </a:r>
          </a:p>
          <a:p>
            <a:r>
              <a:rPr lang="en-GB" dirty="0"/>
              <a:t>Number of sets = v = 2</a:t>
            </a:r>
            <a:r>
              <a:rPr lang="en-GB" baseline="30000" dirty="0"/>
              <a:t>d</a:t>
            </a:r>
          </a:p>
          <a:p>
            <a:r>
              <a:rPr lang="en-GB" dirty="0"/>
              <a:t>Number of lines in cache = m=kv = k * 2</a:t>
            </a:r>
            <a:r>
              <a:rPr lang="en-GB" baseline="30000" dirty="0"/>
              <a:t>d</a:t>
            </a:r>
          </a:p>
          <a:p>
            <a:r>
              <a:rPr lang="en-GB" dirty="0"/>
              <a:t>Size of cache = </a:t>
            </a:r>
            <a:r>
              <a:rPr lang="en-GB" i="1" dirty="0"/>
              <a:t>k * 2</a:t>
            </a:r>
            <a:r>
              <a:rPr lang="en-GB" sz="2054" baseline="30000" dirty="0"/>
              <a:t>d+w</a:t>
            </a:r>
            <a:r>
              <a:rPr lang="en-GB" i="1" dirty="0"/>
              <a:t> </a:t>
            </a:r>
            <a:r>
              <a:rPr lang="en-GB" dirty="0"/>
              <a:t>words or bytes</a:t>
            </a:r>
            <a:endParaRPr lang="en-GB" baseline="30000" dirty="0"/>
          </a:p>
          <a:p>
            <a:r>
              <a:rPr lang="en-GB" dirty="0"/>
              <a:t>Size of tag = (s – d) bits</a:t>
            </a:r>
          </a:p>
        </p:txBody>
      </p:sp>
      <p:pic>
        <p:nvPicPr>
          <p:cNvPr id="5" name="Picture 4"/>
          <p:cNvPicPr>
            <a:picLocks noChangeAspect="1"/>
          </p:cNvPicPr>
          <p:nvPr/>
        </p:nvPicPr>
        <p:blipFill>
          <a:blip r:embed="rId3"/>
          <a:stretch>
            <a:fillRect/>
          </a:stretch>
        </p:blipFill>
        <p:spPr>
          <a:xfrm>
            <a:off x="7377546" y="5206774"/>
            <a:ext cx="1004454" cy="947057"/>
          </a:xfrm>
          <a:prstGeom prst="rect">
            <a:avLst/>
          </a:prstGeom>
        </p:spPr>
      </p:pic>
      <p:sp>
        <p:nvSpPr>
          <p:cNvPr id="2" name="Footer Placeholder 1"/>
          <p:cNvSpPr>
            <a:spLocks noGrp="1"/>
          </p:cNvSpPr>
          <p:nvPr>
            <p:ph type="ftr" sz="quarter" idx="11"/>
          </p:nvPr>
        </p:nvSpPr>
        <p:spPr/>
        <p:txBody>
          <a:bodyPr/>
          <a:lstStyle/>
          <a:p>
            <a:r>
              <a:rPr lang="en-US" dirty="0"/>
              <a:t>© 2016 Pearson Education, Inc., Hoboken, NJ. All rights reserved.</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16.pdf"/>
          <p:cNvPicPr>
            <a:picLocks noChangeAspect="1"/>
          </p:cNvPicPr>
          <p:nvPr/>
        </p:nvPicPr>
        <p:blipFill rotWithShape="1">
          <a:blip r:embed="rId3">
            <a:extLst>
              <a:ext uri="{28A0092B-C50C-407E-A947-70E740481C1C}">
                <a14:useLocalDpi xmlns:a14="http://schemas.microsoft.com/office/drawing/2010/main" val="0"/>
              </a:ext>
            </a:extLst>
          </a:blip>
          <a:srcRect t="25057" b="12665"/>
          <a:stretch/>
        </p:blipFill>
        <p:spPr>
          <a:xfrm>
            <a:off x="4960" y="-171400"/>
            <a:ext cx="8566316" cy="6904107"/>
          </a:xfrm>
          <a:prstGeom prst="rect">
            <a:avLst/>
          </a:prstGeom>
        </p:spPr>
      </p:pic>
      <p:sp>
        <p:nvSpPr>
          <p:cNvPr id="3" name="Footer Placeholder 2"/>
          <p:cNvSpPr>
            <a:spLocks noGrp="1"/>
          </p:cNvSpPr>
          <p:nvPr>
            <p:ph type="ftr" sz="quarter" idx="11"/>
          </p:nvPr>
        </p:nvSpPr>
        <p:spPr>
          <a:xfrm>
            <a:off x="323528" y="6515987"/>
            <a:ext cx="6122894" cy="365125"/>
          </a:xfrm>
        </p:spPr>
        <p:txBody>
          <a:bodyPr/>
          <a:lstStyle/>
          <a:p>
            <a:r>
              <a:rPr lang="en-US" dirty="0"/>
              <a:t>© 2016 Pearson Education, Inc., Hoboken, NJ. All rights reserved.</a:t>
            </a:r>
          </a:p>
        </p:txBody>
      </p:sp>
    </p:spTree>
  </p:cSld>
  <p:clrMapOvr>
    <a:masterClrMapping/>
  </p:clrMapOvr>
  <p:transition spd="med">
    <p:zoom/>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a:xfrm>
            <a:off x="685800" y="533400"/>
            <a:ext cx="7556313" cy="1116106"/>
          </a:xfrm>
        </p:spPr>
        <p:txBody>
          <a:bodyPr/>
          <a:lstStyle/>
          <a:p>
            <a:r>
              <a:rPr lang="en-US" dirty="0">
                <a:effectLst>
                  <a:outerShdw blurRad="38100" dist="38100" dir="2700000" algn="tl">
                    <a:srgbClr val="000000">
                      <a:alpha val="43137"/>
                    </a:srgbClr>
                  </a:outerShdw>
                </a:effectLst>
              </a:rPr>
              <a:t>Replacement Algorithms</a:t>
            </a:r>
          </a:p>
        </p:txBody>
      </p:sp>
      <p:sp>
        <p:nvSpPr>
          <p:cNvPr id="52227" name="Rectangle 3"/>
          <p:cNvSpPr>
            <a:spLocks noGrp="1" noChangeArrowheads="1"/>
          </p:cNvSpPr>
          <p:nvPr>
            <p:ph idx="1"/>
          </p:nvPr>
        </p:nvSpPr>
        <p:spPr>
          <a:xfrm>
            <a:off x="533400" y="2286000"/>
            <a:ext cx="7556313" cy="4221163"/>
          </a:xfrm>
        </p:spPr>
        <p:txBody>
          <a:bodyPr/>
          <a:lstStyle/>
          <a:p>
            <a:r>
              <a:rPr lang="en-US" dirty="0"/>
              <a:t>Once the cache has been filled, when a new block is brought into the cache, one of the existing blocks must be replaced</a:t>
            </a:r>
          </a:p>
          <a:p>
            <a:r>
              <a:rPr lang="en-US" dirty="0"/>
              <a:t>For direct mapping there is only one possible line for any particular block and no choice is possible</a:t>
            </a:r>
          </a:p>
          <a:p>
            <a:r>
              <a:rPr lang="en-US" dirty="0"/>
              <a:t>For the associative and set-associative techniques a replacement algorithm is needed</a:t>
            </a:r>
          </a:p>
          <a:p>
            <a:r>
              <a:rPr lang="en-US" dirty="0"/>
              <a:t>To achieve high speed, an algorithm must be implemented in hardware</a:t>
            </a:r>
          </a:p>
          <a:p>
            <a:endParaRPr lang="en-US" dirty="0"/>
          </a:p>
        </p:txBody>
      </p:sp>
      <p:pic>
        <p:nvPicPr>
          <p:cNvPr id="4" name="Picture 3"/>
          <p:cNvPicPr>
            <a:picLocks noChangeAspect="1"/>
          </p:cNvPicPr>
          <p:nvPr/>
        </p:nvPicPr>
        <p:blipFill>
          <a:blip r:embed="rId3"/>
          <a:stretch>
            <a:fillRect/>
          </a:stretch>
        </p:blipFill>
        <p:spPr>
          <a:xfrm>
            <a:off x="7010400" y="228600"/>
            <a:ext cx="1739900" cy="1714500"/>
          </a:xfrm>
          <a:prstGeom prst="rect">
            <a:avLst/>
          </a:prstGeom>
        </p:spPr>
      </p:pic>
      <p:sp>
        <p:nvSpPr>
          <p:cNvPr id="2" name="Footer Placeholder 1"/>
          <p:cNvSpPr>
            <a:spLocks noGrp="1"/>
          </p:cNvSpPr>
          <p:nvPr>
            <p:ph type="ftr" sz="quarter" idx="11"/>
          </p:nvPr>
        </p:nvSpPr>
        <p:spPr/>
        <p:txBody>
          <a:bodyPr/>
          <a:lstStyle/>
          <a:p>
            <a:r>
              <a:rPr lang="en-US" dirty="0"/>
              <a:t>© 2016 Pearson Education, Inc., Hoboken, NJ. All rights reserved.</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6" name="Rectangle 4"/>
          <p:cNvSpPr>
            <a:spLocks noGrp="1" noChangeArrowheads="1"/>
          </p:cNvSpPr>
          <p:nvPr>
            <p:ph type="title"/>
          </p:nvPr>
        </p:nvSpPr>
        <p:spPr>
          <a:xfrm>
            <a:off x="683568" y="260648"/>
            <a:ext cx="7556313" cy="1116106"/>
          </a:xfrm>
        </p:spPr>
        <p:txBody>
          <a:bodyPr/>
          <a:lstStyle/>
          <a:p>
            <a:r>
              <a:rPr lang="en-US" dirty="0">
                <a:solidFill>
                  <a:srgbClr val="666699"/>
                </a:solidFill>
              </a:rPr>
              <a:t>The most common replacement algorithms are:</a:t>
            </a:r>
          </a:p>
        </p:txBody>
      </p:sp>
      <p:sp>
        <p:nvSpPr>
          <p:cNvPr id="54277" name="Rectangle 5"/>
          <p:cNvSpPr>
            <a:spLocks noGrp="1" noChangeArrowheads="1"/>
          </p:cNvSpPr>
          <p:nvPr>
            <p:ph idx="1"/>
          </p:nvPr>
        </p:nvSpPr>
        <p:spPr>
          <a:xfrm>
            <a:off x="539552" y="1628800"/>
            <a:ext cx="7807326" cy="4648200"/>
          </a:xfrm>
        </p:spPr>
        <p:txBody>
          <a:bodyPr>
            <a:normAutofit lnSpcReduction="10000"/>
          </a:bodyPr>
          <a:lstStyle/>
          <a:p>
            <a:r>
              <a:rPr lang="en-US" dirty="0"/>
              <a:t>Least recently used (LRU)</a:t>
            </a:r>
          </a:p>
          <a:p>
            <a:pPr lvl="1"/>
            <a:r>
              <a:rPr lang="en-US" dirty="0"/>
              <a:t>Most effective</a:t>
            </a:r>
          </a:p>
          <a:p>
            <a:pPr lvl="1"/>
            <a:r>
              <a:rPr lang="en-US" dirty="0"/>
              <a:t>Replace that block in the set that has been in the cache longest with no reference to it</a:t>
            </a:r>
          </a:p>
          <a:p>
            <a:pPr lvl="1"/>
            <a:r>
              <a:rPr lang="en-US" dirty="0"/>
              <a:t>Because of its simplicity of implementation, LRU is the most popular replacement algorithm</a:t>
            </a:r>
          </a:p>
          <a:p>
            <a:r>
              <a:rPr lang="en-US" dirty="0"/>
              <a:t>First-in-first-out (FIFO)</a:t>
            </a:r>
          </a:p>
          <a:p>
            <a:pPr lvl="1"/>
            <a:r>
              <a:rPr lang="en-US" dirty="0"/>
              <a:t>Replace that block in the set that has been in the cache longest</a:t>
            </a:r>
          </a:p>
          <a:p>
            <a:pPr lvl="1"/>
            <a:r>
              <a:rPr lang="en-US" dirty="0"/>
              <a:t>Easily implemented as a round-robin or circular buffer technique</a:t>
            </a:r>
          </a:p>
          <a:p>
            <a:r>
              <a:rPr lang="en-US" dirty="0"/>
              <a:t>Least frequently used (LFU)</a:t>
            </a:r>
          </a:p>
          <a:p>
            <a:pPr lvl="1"/>
            <a:r>
              <a:rPr lang="en-US" dirty="0"/>
              <a:t>Replace that block in the set that has experienced the fewest references</a:t>
            </a:r>
          </a:p>
          <a:p>
            <a:pPr lvl="1"/>
            <a:r>
              <a:rPr lang="en-US" dirty="0"/>
              <a:t>Could be implemented by associating a counter with each line</a:t>
            </a:r>
          </a:p>
        </p:txBody>
      </p:sp>
      <p:sp>
        <p:nvSpPr>
          <p:cNvPr id="2" name="Footer Placeholder 1"/>
          <p:cNvSpPr>
            <a:spLocks noGrp="1"/>
          </p:cNvSpPr>
          <p:nvPr>
            <p:ph type="ftr" sz="quarter" idx="11"/>
          </p:nvPr>
        </p:nvSpPr>
        <p:spPr/>
        <p:txBody>
          <a:bodyPr/>
          <a:lstStyle/>
          <a:p>
            <a:r>
              <a:rPr lang="en-US" dirty="0"/>
              <a:t>© 2016 Pearson Education, Inc., Hoboken, NJ. All rights reserved.</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Content Placeholder 14"/>
          <p:cNvGraphicFramePr>
            <a:graphicFrameLocks noGrp="1"/>
          </p:cNvGraphicFramePr>
          <p:nvPr>
            <p:ph idx="4294967295"/>
            <p:extLst>
              <p:ext uri="{D42A27DB-BD31-4B8C-83A1-F6EECF244321}">
                <p14:modId xmlns:p14="http://schemas.microsoft.com/office/powerpoint/2010/main" val="2630394324"/>
              </p:ext>
            </p:extLst>
          </p:nvPr>
        </p:nvGraphicFramePr>
        <p:xfrm>
          <a:off x="323528" y="332656"/>
          <a:ext cx="8663880" cy="69322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3250" name="Rectangle 2"/>
          <p:cNvSpPr>
            <a:spLocks noGrp="1" noChangeArrowheads="1"/>
          </p:cNvSpPr>
          <p:nvPr>
            <p:ph type="title" idx="4294967295"/>
          </p:nvPr>
        </p:nvSpPr>
        <p:spPr>
          <a:xfrm>
            <a:off x="3124200" y="304800"/>
            <a:ext cx="2984500" cy="1116013"/>
          </a:xfrm>
        </p:spPr>
        <p:txBody>
          <a:bodyPr/>
          <a:lstStyle/>
          <a:p>
            <a:r>
              <a:rPr lang="en-US" dirty="0">
                <a:effectLst>
                  <a:outerShdw blurRad="38100" dist="38100" dir="2700000" algn="tl">
                    <a:srgbClr val="000000">
                      <a:alpha val="43137"/>
                    </a:srgbClr>
                  </a:outerShdw>
                </a:effectLst>
              </a:rPr>
              <a:t>Write Policy</a:t>
            </a:r>
          </a:p>
        </p:txBody>
      </p:sp>
      <p:sp>
        <p:nvSpPr>
          <p:cNvPr id="2" name="Footer Placeholder 1"/>
          <p:cNvSpPr>
            <a:spLocks noGrp="1"/>
          </p:cNvSpPr>
          <p:nvPr>
            <p:ph type="ftr" sz="quarter" idx="11"/>
          </p:nvPr>
        </p:nvSpPr>
        <p:spPr/>
        <p:txBody>
          <a:bodyPr/>
          <a:lstStyle/>
          <a:p>
            <a:r>
              <a:rPr lang="en-US" dirty="0"/>
              <a:t>© 2016 Pearson Education, Inc., Hoboken, NJ. All rights reserved.</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12.pdf"/>
          <p:cNvPicPr>
            <a:picLocks noChangeAspect="1"/>
          </p:cNvPicPr>
          <p:nvPr/>
        </p:nvPicPr>
        <p:blipFill rotWithShape="1">
          <a:blip r:embed="rId3">
            <a:extLst>
              <a:ext uri="{28A0092B-C50C-407E-A947-70E740481C1C}">
                <a14:useLocalDpi xmlns:a14="http://schemas.microsoft.com/office/drawing/2010/main" val="0"/>
              </a:ext>
            </a:extLst>
          </a:blip>
          <a:srcRect l="4033" t="14478" r="4905" b="16667"/>
          <a:stretch/>
        </p:blipFill>
        <p:spPr>
          <a:xfrm>
            <a:off x="4508" y="692696"/>
            <a:ext cx="9143999" cy="5342709"/>
          </a:xfrm>
          <a:prstGeom prst="rect">
            <a:avLst/>
          </a:prstGeom>
        </p:spPr>
      </p:pic>
      <p:sp>
        <p:nvSpPr>
          <p:cNvPr id="3" name="Footer Placeholder 2"/>
          <p:cNvSpPr>
            <a:spLocks noGrp="1"/>
          </p:cNvSpPr>
          <p:nvPr>
            <p:ph type="ftr" sz="quarter" idx="11"/>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prstClr val="black">
                    <a:lumMod val="65000"/>
                    <a:lumOff val="35000"/>
                  </a:prstClr>
                </a:solidFill>
                <a:effectLst/>
                <a:uLnTx/>
                <a:uFillTx/>
                <a:latin typeface="Times New Roman"/>
                <a:ea typeface="+mn-ea"/>
                <a:cs typeface="+mn-cs"/>
              </a:rPr>
              <a:t>© 2016 Pearson Education, Inc., Hoboken, NJ. All rights reserved.</a:t>
            </a:r>
          </a:p>
        </p:txBody>
      </p:sp>
    </p:spTree>
  </p:cSld>
  <p:clrMapOvr>
    <a:masterClrMapping/>
  </p:clrMapOvr>
  <p:transition spd="med">
    <p:split orient="vert"/>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p:txBody>
          <a:bodyPr/>
          <a:lstStyle/>
          <a:p>
            <a:r>
              <a:rPr lang="en-US" dirty="0">
                <a:effectLst>
                  <a:outerShdw blurRad="38100" dist="38100" dir="2700000" algn="tl">
                    <a:srgbClr val="000000">
                      <a:alpha val="43137"/>
                    </a:srgbClr>
                  </a:outerShdw>
                </a:effectLst>
              </a:rPr>
              <a:t>Write Through</a:t>
            </a:r>
            <a:br>
              <a:rPr lang="en-US" dirty="0">
                <a:effectLst>
                  <a:outerShdw blurRad="38100" dist="38100" dir="2700000" algn="tl">
                    <a:srgbClr val="000000">
                      <a:alpha val="43137"/>
                    </a:srgbClr>
                  </a:outerShdw>
                </a:effectLst>
              </a:rPr>
            </a:br>
            <a:r>
              <a:rPr lang="en-US" dirty="0">
                <a:effectLst>
                  <a:outerShdw blurRad="38100" dist="38100" dir="2700000" algn="tl">
                    <a:srgbClr val="000000">
                      <a:alpha val="43137"/>
                    </a:srgbClr>
                  </a:outerShdw>
                </a:effectLst>
              </a:rPr>
              <a:t>		</a:t>
            </a:r>
            <a:r>
              <a:rPr lang="en-US" dirty="0">
                <a:solidFill>
                  <a:schemeClr val="accent3"/>
                </a:solidFill>
                <a:effectLst>
                  <a:outerShdw blurRad="38100" dist="38100" dir="2700000" algn="tl">
                    <a:srgbClr val="000000">
                      <a:alpha val="43137"/>
                    </a:srgbClr>
                  </a:outerShdw>
                </a:effectLst>
              </a:rPr>
              <a:t>and Write Back</a:t>
            </a:r>
          </a:p>
        </p:txBody>
      </p:sp>
      <p:sp>
        <p:nvSpPr>
          <p:cNvPr id="55299" name="Rectangle 3"/>
          <p:cNvSpPr>
            <a:spLocks noGrp="1" noChangeArrowheads="1"/>
          </p:cNvSpPr>
          <p:nvPr>
            <p:ph idx="1"/>
          </p:nvPr>
        </p:nvSpPr>
        <p:spPr>
          <a:xfrm>
            <a:off x="498474" y="1981200"/>
            <a:ext cx="8035926" cy="4495800"/>
          </a:xfrm>
        </p:spPr>
        <p:txBody>
          <a:bodyPr>
            <a:normAutofit/>
          </a:bodyPr>
          <a:lstStyle/>
          <a:p>
            <a:r>
              <a:rPr lang="en-US" dirty="0"/>
              <a:t>Write through</a:t>
            </a:r>
          </a:p>
          <a:p>
            <a:pPr lvl="1"/>
            <a:r>
              <a:rPr lang="en-US" dirty="0"/>
              <a:t>Simplest technique</a:t>
            </a:r>
          </a:p>
          <a:p>
            <a:pPr lvl="1"/>
            <a:r>
              <a:rPr lang="en-US" dirty="0"/>
              <a:t>All write operations are made to main memory as well as to the cache</a:t>
            </a:r>
          </a:p>
          <a:p>
            <a:pPr lvl="1"/>
            <a:r>
              <a:rPr lang="en-US" dirty="0"/>
              <a:t>The main disadvantage of this technique is that it generates substantial memory traffic and may create a bottleneck</a:t>
            </a:r>
          </a:p>
          <a:p>
            <a:r>
              <a:rPr lang="en-US" dirty="0"/>
              <a:t>Write back</a:t>
            </a:r>
          </a:p>
          <a:p>
            <a:pPr lvl="1"/>
            <a:r>
              <a:rPr lang="en-US" dirty="0"/>
              <a:t>Minimizes memory writes</a:t>
            </a:r>
          </a:p>
          <a:p>
            <a:pPr lvl="1"/>
            <a:r>
              <a:rPr lang="en-US" dirty="0"/>
              <a:t>Updates are made only in the cache</a:t>
            </a:r>
          </a:p>
          <a:p>
            <a:pPr lvl="1"/>
            <a:r>
              <a:rPr lang="en-US" dirty="0"/>
              <a:t>Portions of main memory are invalid and hence accesses by I/O modules can be allowed only through the cache</a:t>
            </a:r>
          </a:p>
          <a:p>
            <a:pPr lvl="1"/>
            <a:r>
              <a:rPr lang="en-US" dirty="0"/>
              <a:t>This makes for complex circuitry and a potential bottleneck</a:t>
            </a:r>
          </a:p>
        </p:txBody>
      </p:sp>
      <p:sp>
        <p:nvSpPr>
          <p:cNvPr id="2" name="Footer Placeholder 1"/>
          <p:cNvSpPr>
            <a:spLocks noGrp="1"/>
          </p:cNvSpPr>
          <p:nvPr>
            <p:ph type="ftr" sz="quarter" idx="11"/>
          </p:nvPr>
        </p:nvSpPr>
        <p:spPr/>
        <p:txBody>
          <a:bodyPr/>
          <a:lstStyle/>
          <a:p>
            <a:r>
              <a:rPr lang="en-US" dirty="0"/>
              <a:t>© 2016 Pearson Education, Inc., Hoboken, NJ. All rights reserved.</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Rectangle 2"/>
          <p:cNvSpPr>
            <a:spLocks noGrp="1" noChangeArrowheads="1"/>
          </p:cNvSpPr>
          <p:nvPr>
            <p:ph type="title" idx="4294967295"/>
          </p:nvPr>
        </p:nvSpPr>
        <p:spPr>
          <a:xfrm>
            <a:off x="395536" y="188640"/>
            <a:ext cx="7556500" cy="1116012"/>
          </a:xfrm>
        </p:spPr>
        <p:txBody>
          <a:bodyPr/>
          <a:lstStyle/>
          <a:p>
            <a:r>
              <a:rPr lang="en-GB" sz="4800" dirty="0">
                <a:effectLst>
                  <a:outerShdw blurRad="38100" dist="38100" dir="2700000" algn="tl">
                    <a:srgbClr val="000000">
                      <a:alpha val="43137"/>
                    </a:srgbClr>
                  </a:outerShdw>
                </a:effectLst>
              </a:rPr>
              <a:t>Line Size</a:t>
            </a:r>
          </a:p>
        </p:txBody>
      </p:sp>
      <p:graphicFrame>
        <p:nvGraphicFramePr>
          <p:cNvPr id="43" name="Content Placeholder 42"/>
          <p:cNvGraphicFramePr>
            <a:graphicFrameLocks noGrp="1"/>
          </p:cNvGraphicFramePr>
          <p:nvPr>
            <p:ph idx="4294967295"/>
            <p:extLst>
              <p:ext uri="{D42A27DB-BD31-4B8C-83A1-F6EECF244321}">
                <p14:modId xmlns:p14="http://schemas.microsoft.com/office/powerpoint/2010/main" val="1563389551"/>
              </p:ext>
            </p:extLst>
          </p:nvPr>
        </p:nvGraphicFramePr>
        <p:xfrm>
          <a:off x="29867" y="332656"/>
          <a:ext cx="8964612" cy="63093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Footer Placeholder 1"/>
          <p:cNvSpPr>
            <a:spLocks noGrp="1"/>
          </p:cNvSpPr>
          <p:nvPr>
            <p:ph type="ftr" sz="quarter" idx="11"/>
          </p:nvPr>
        </p:nvSpPr>
        <p:spPr>
          <a:xfrm>
            <a:off x="179512" y="6492875"/>
            <a:ext cx="6122894" cy="365125"/>
          </a:xfrm>
        </p:spPr>
        <p:txBody>
          <a:bodyPr/>
          <a:lstStyle/>
          <a:p>
            <a:r>
              <a:rPr lang="en-US" dirty="0"/>
              <a:t>© 2016 Pearson Education, Inc., Hoboken, NJ. All rights reserved.</a:t>
            </a:r>
          </a:p>
        </p:txBody>
      </p:sp>
      <p:sp>
        <p:nvSpPr>
          <p:cNvPr id="4" name="TextBox 3">
            <a:extLst>
              <a:ext uri="{FF2B5EF4-FFF2-40B4-BE49-F238E27FC236}">
                <a16:creationId xmlns:a16="http://schemas.microsoft.com/office/drawing/2014/main" id="{4725FC7D-7968-42A4-823D-693626C8C7DE}"/>
              </a:ext>
            </a:extLst>
          </p:cNvPr>
          <p:cNvSpPr txBox="1"/>
          <p:nvPr/>
        </p:nvSpPr>
        <p:spPr>
          <a:xfrm>
            <a:off x="251520" y="5260872"/>
            <a:ext cx="2816156" cy="1569660"/>
          </a:xfrm>
          <a:prstGeom prst="rect">
            <a:avLst/>
          </a:prstGeom>
        </p:spPr>
        <p:txBody>
          <a:bodyPr wrap="none" rtlCol="0">
            <a:spAutoFit/>
          </a:bodyPr>
          <a:lstStyle/>
          <a:p>
            <a:r>
              <a:rPr lang="en-US" altLang="ko-KR" dirty="0"/>
              <a:t>Principle</a:t>
            </a:r>
            <a:r>
              <a:rPr lang="ko-KR" altLang="en-US" dirty="0"/>
              <a:t> </a:t>
            </a:r>
            <a:r>
              <a:rPr lang="en-US" altLang="ko-KR" dirty="0"/>
              <a:t>of</a:t>
            </a:r>
            <a:r>
              <a:rPr lang="ko-KR" altLang="en-US" dirty="0"/>
              <a:t> </a:t>
            </a:r>
            <a:r>
              <a:rPr lang="en-US" altLang="ko-KR" dirty="0"/>
              <a:t>locality</a:t>
            </a:r>
          </a:p>
          <a:p>
            <a:pPr marL="457200" indent="-457200">
              <a:buAutoNum type="arabicPeriod"/>
            </a:pPr>
            <a:r>
              <a:rPr lang="en-US" altLang="ko-KR" dirty="0"/>
              <a:t>Spatial locality</a:t>
            </a:r>
          </a:p>
          <a:p>
            <a:pPr marL="457200" indent="-457200">
              <a:buFontTx/>
              <a:buAutoNum type="arabicPeriod"/>
            </a:pPr>
            <a:r>
              <a:rPr lang="en-US" altLang="ko-KR" dirty="0"/>
              <a:t>Temporal locality</a:t>
            </a:r>
          </a:p>
          <a:p>
            <a:pPr marL="457200" indent="-457200">
              <a:buAutoNum type="arabicPeriod"/>
            </a:pPr>
            <a:endParaRPr lang="ko-KR" altLang="en-US"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Rectangle 2"/>
          <p:cNvSpPr>
            <a:spLocks noGrp="1" noChangeArrowheads="1"/>
          </p:cNvSpPr>
          <p:nvPr>
            <p:ph type="title"/>
          </p:nvPr>
        </p:nvSpPr>
        <p:spPr/>
        <p:txBody>
          <a:bodyPr/>
          <a:lstStyle/>
          <a:p>
            <a:r>
              <a:rPr lang="en-GB" dirty="0">
                <a:effectLst>
                  <a:outerShdw blurRad="38100" dist="38100" dir="2700000" algn="tl">
                    <a:srgbClr val="000000">
                      <a:alpha val="43137"/>
                    </a:srgbClr>
                  </a:outerShdw>
                </a:effectLst>
              </a:rPr>
              <a:t>Multilevel Caches</a:t>
            </a:r>
          </a:p>
        </p:txBody>
      </p:sp>
      <p:sp>
        <p:nvSpPr>
          <p:cNvPr id="190467" name="Rectangle 3"/>
          <p:cNvSpPr>
            <a:spLocks noGrp="1" noChangeArrowheads="1"/>
          </p:cNvSpPr>
          <p:nvPr>
            <p:ph idx="1"/>
          </p:nvPr>
        </p:nvSpPr>
        <p:spPr>
          <a:xfrm>
            <a:off x="498474" y="1295400"/>
            <a:ext cx="7556313" cy="5257800"/>
          </a:xfrm>
        </p:spPr>
        <p:txBody>
          <a:bodyPr>
            <a:normAutofit fontScale="85000" lnSpcReduction="20000"/>
          </a:bodyPr>
          <a:lstStyle/>
          <a:p>
            <a:r>
              <a:rPr lang="en-GB" dirty="0"/>
              <a:t>As logic density has increased it has become possible to have a cache on the same chip as the processor</a:t>
            </a:r>
          </a:p>
          <a:p>
            <a:r>
              <a:rPr lang="en-GB" dirty="0"/>
              <a:t>The on-chip cache reduces the processor’s external bus activity and speeds up execution time and increases overall system performance</a:t>
            </a:r>
          </a:p>
          <a:p>
            <a:pPr lvl="1"/>
            <a:r>
              <a:rPr lang="en-GB" dirty="0"/>
              <a:t>When the requested instruction or data is found in the on-chip cache, the bus access is eliminated</a:t>
            </a:r>
          </a:p>
          <a:p>
            <a:pPr lvl="1"/>
            <a:r>
              <a:rPr lang="en-GB" dirty="0"/>
              <a:t>On-chip cache accesses will complete appreciably faster than would even zero-wait state bus cycles</a:t>
            </a:r>
          </a:p>
          <a:p>
            <a:pPr lvl="1"/>
            <a:r>
              <a:rPr lang="en-GB" dirty="0"/>
              <a:t>During this period the bus is free to support other transfers</a:t>
            </a:r>
          </a:p>
          <a:p>
            <a:r>
              <a:rPr lang="en-GB" dirty="0"/>
              <a:t>Two-level cache:</a:t>
            </a:r>
          </a:p>
          <a:p>
            <a:pPr lvl="1"/>
            <a:r>
              <a:rPr lang="en-GB" dirty="0"/>
              <a:t>Internal cache designated as level 1 (L1)</a:t>
            </a:r>
          </a:p>
          <a:p>
            <a:pPr lvl="1"/>
            <a:r>
              <a:rPr lang="en-GB" dirty="0"/>
              <a:t>External(</a:t>
            </a:r>
            <a:r>
              <a:rPr lang="en-US" dirty="0"/>
              <a:t>Internal)</a:t>
            </a:r>
            <a:r>
              <a:rPr lang="en-GB" dirty="0"/>
              <a:t> cache designated as level 2 (L2)</a:t>
            </a:r>
          </a:p>
          <a:p>
            <a:pPr lvl="1"/>
            <a:r>
              <a:rPr lang="en-GB" altLang="ko-KR" dirty="0"/>
              <a:t>External(</a:t>
            </a:r>
            <a:r>
              <a:rPr lang="en-US" altLang="ko-KR" dirty="0"/>
              <a:t>Internal)</a:t>
            </a:r>
            <a:r>
              <a:rPr lang="en-GB" altLang="ko-KR" dirty="0"/>
              <a:t> cache designated as level 3 (L3)</a:t>
            </a:r>
            <a:endParaRPr lang="en-GB" dirty="0"/>
          </a:p>
          <a:p>
            <a:r>
              <a:rPr lang="en-GB" dirty="0"/>
              <a:t>Potential savings due to the use of an L2 cache depends on the hit rates in both the L1 and L2 caches</a:t>
            </a:r>
          </a:p>
          <a:p>
            <a:r>
              <a:rPr lang="en-GB" dirty="0"/>
              <a:t>The use of multilevel caches complicates all of the design issues related to caches, including size, replacement algorithm, and write policy</a:t>
            </a:r>
          </a:p>
          <a:p>
            <a:endParaRPr lang="en-GB" dirty="0"/>
          </a:p>
          <a:p>
            <a:endParaRPr lang="en-GB" dirty="0"/>
          </a:p>
        </p:txBody>
      </p:sp>
      <p:sp>
        <p:nvSpPr>
          <p:cNvPr id="2" name="Footer Placeholder 1"/>
          <p:cNvSpPr>
            <a:spLocks noGrp="1"/>
          </p:cNvSpPr>
          <p:nvPr>
            <p:ph type="ftr" sz="quarter" idx="11"/>
          </p:nvPr>
        </p:nvSpPr>
        <p:spPr/>
        <p:txBody>
          <a:bodyPr/>
          <a:lstStyle/>
          <a:p>
            <a:r>
              <a:rPr lang="en-US" dirty="0"/>
              <a:t>© 2016 Pearson Education, Inc., Hoboken, NJ. All rights reserved.</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17.pdf"/>
          <p:cNvPicPr>
            <a:picLocks noChangeAspect="1"/>
          </p:cNvPicPr>
          <p:nvPr/>
        </p:nvPicPr>
        <p:blipFill rotWithShape="1">
          <a:blip r:embed="rId3">
            <a:extLst>
              <a:ext uri="{28A0092B-C50C-407E-A947-70E740481C1C}">
                <a14:useLocalDpi xmlns:a14="http://schemas.microsoft.com/office/drawing/2010/main" val="0"/>
              </a:ext>
            </a:extLst>
          </a:blip>
          <a:srcRect t="16342" b="12302"/>
          <a:stretch/>
        </p:blipFill>
        <p:spPr>
          <a:xfrm>
            <a:off x="683568" y="-99392"/>
            <a:ext cx="7243035" cy="6688555"/>
          </a:xfrm>
          <a:prstGeom prst="rect">
            <a:avLst/>
          </a:prstGeom>
        </p:spPr>
      </p:pic>
      <p:sp>
        <p:nvSpPr>
          <p:cNvPr id="3" name="Footer Placeholder 2"/>
          <p:cNvSpPr>
            <a:spLocks noGrp="1"/>
          </p:cNvSpPr>
          <p:nvPr>
            <p:ph type="ftr" sz="quarter" idx="11"/>
          </p:nvPr>
        </p:nvSpPr>
        <p:spPr>
          <a:xfrm>
            <a:off x="179512" y="6492875"/>
            <a:ext cx="6122894" cy="365125"/>
          </a:xfrm>
        </p:spPr>
        <p:txBody>
          <a:bodyPr/>
          <a:lstStyle/>
          <a:p>
            <a:r>
              <a:rPr lang="en-US" dirty="0"/>
              <a:t>© 2016 Pearson Education, Inc., Hoboken, NJ. All rights reserved.</a:t>
            </a:r>
          </a:p>
        </p:txBody>
      </p:sp>
    </p:spTree>
  </p:cSld>
  <p:clrMapOvr>
    <a:masterClrMapping/>
  </p:clrMapOvr>
  <p:transition spd="med">
    <p:zoom/>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Rectangle 2"/>
          <p:cNvSpPr>
            <a:spLocks noGrp="1" noChangeArrowheads="1"/>
          </p:cNvSpPr>
          <p:nvPr>
            <p:ph type="title"/>
          </p:nvPr>
        </p:nvSpPr>
        <p:spPr/>
        <p:txBody>
          <a:bodyPr/>
          <a:lstStyle/>
          <a:p>
            <a:r>
              <a:rPr lang="en-GB" dirty="0">
                <a:effectLst>
                  <a:outerShdw blurRad="38100" dist="38100" dir="2700000" algn="tl">
                    <a:srgbClr val="000000">
                      <a:alpha val="43137"/>
                    </a:srgbClr>
                  </a:outerShdw>
                </a:effectLst>
              </a:rPr>
              <a:t>Performance Characteristics</a:t>
            </a:r>
          </a:p>
        </p:txBody>
      </p:sp>
      <p:sp>
        <p:nvSpPr>
          <p:cNvPr id="192515" name="Rectangle 3"/>
          <p:cNvSpPr>
            <a:spLocks noGrp="1" noChangeArrowheads="1"/>
          </p:cNvSpPr>
          <p:nvPr>
            <p:ph idx="1"/>
          </p:nvPr>
        </p:nvSpPr>
        <p:spPr>
          <a:xfrm>
            <a:off x="539552" y="1556792"/>
            <a:ext cx="7848872" cy="4724400"/>
          </a:xfrm>
        </p:spPr>
        <p:txBody>
          <a:bodyPr>
            <a:normAutofit/>
          </a:bodyPr>
          <a:lstStyle/>
          <a:p>
            <a:r>
              <a:rPr lang="en-GB" dirty="0"/>
              <a:t>Ts = Pc </a:t>
            </a:r>
            <a:r>
              <a:rPr lang="en-GB" altLang="ko-KR" dirty="0"/>
              <a:t>×</a:t>
            </a:r>
            <a:r>
              <a:rPr lang="en-GB" dirty="0"/>
              <a:t> Tc + (1-Pc) × (Tc +Tm) = </a:t>
            </a:r>
            <a:r>
              <a:rPr lang="en-GB" altLang="ko-KR" dirty="0"/>
              <a:t>Tc + (1-Pc) × </a:t>
            </a:r>
            <a:r>
              <a:rPr lang="en-US" altLang="ko-KR" dirty="0"/>
              <a:t>Tm</a:t>
            </a:r>
            <a:r>
              <a:rPr lang="ko-KR" altLang="en-US" dirty="0"/>
              <a:t>  </a:t>
            </a:r>
            <a:r>
              <a:rPr lang="en-GB" altLang="ko-KR" dirty="0"/>
              <a:t>    </a:t>
            </a:r>
            <a:endParaRPr lang="en-GB" dirty="0"/>
          </a:p>
          <a:p>
            <a:pPr lvl="1"/>
            <a:r>
              <a:rPr lang="en-GB" dirty="0"/>
              <a:t>Pc :  Cache hit ratio</a:t>
            </a:r>
          </a:p>
          <a:p>
            <a:pPr lvl="1"/>
            <a:r>
              <a:rPr lang="en-GB" dirty="0"/>
              <a:t>Tc : access time of cache		</a:t>
            </a:r>
          </a:p>
          <a:p>
            <a:pPr lvl="1"/>
            <a:r>
              <a:rPr lang="en-US" altLang="ko-KR" dirty="0"/>
              <a:t>Tm</a:t>
            </a:r>
            <a:r>
              <a:rPr lang="en-GB" dirty="0"/>
              <a:t> : </a:t>
            </a:r>
            <a:r>
              <a:rPr lang="en-GB" altLang="ko-KR" dirty="0"/>
              <a:t>access time of main memory</a:t>
            </a:r>
          </a:p>
          <a:p>
            <a:pPr marL="228600" lvl="1" indent="0">
              <a:buNone/>
            </a:pPr>
            <a:endParaRPr lang="en-GB" altLang="ko-KR" dirty="0"/>
          </a:p>
          <a:p>
            <a:pPr marL="228600" lvl="1" indent="0">
              <a:buNone/>
            </a:pPr>
            <a:r>
              <a:rPr lang="en-GB" altLang="ko-KR" dirty="0"/>
              <a:t>Ex) Tc = 5ns, Tm=50</a:t>
            </a:r>
            <a:r>
              <a:rPr lang="en-US" altLang="ko-KR" dirty="0"/>
              <a:t>ns,</a:t>
            </a:r>
            <a:r>
              <a:rPr lang="ko-KR" altLang="en-US" dirty="0"/>
              <a:t> </a:t>
            </a:r>
            <a:r>
              <a:rPr lang="en-US" altLang="ko-KR" dirty="0"/>
              <a:t>Pc=0.9   =&gt;  </a:t>
            </a:r>
            <a:r>
              <a:rPr lang="en-GB" altLang="ko-KR" dirty="0"/>
              <a:t>Ts= 5 + 0.1 × 50 = 10ns</a:t>
            </a:r>
          </a:p>
          <a:p>
            <a:pPr marL="228600" lvl="1" indent="0">
              <a:buNone/>
            </a:pPr>
            <a:endParaRPr lang="en-GB" dirty="0"/>
          </a:p>
          <a:p>
            <a:r>
              <a:rPr lang="en-GB" dirty="0"/>
              <a:t>Cs = (Cc </a:t>
            </a:r>
            <a:r>
              <a:rPr lang="en-GB" altLang="ko-KR" dirty="0"/>
              <a:t>× Sc + Cm × </a:t>
            </a:r>
            <a:r>
              <a:rPr lang="en-GB" altLang="ko-KR" dirty="0" err="1"/>
              <a:t>Sm</a:t>
            </a:r>
            <a:r>
              <a:rPr lang="en-GB" altLang="ko-KR" dirty="0"/>
              <a:t>) / (Sc + </a:t>
            </a:r>
            <a:r>
              <a:rPr lang="en-GB" altLang="ko-KR" dirty="0" err="1"/>
              <a:t>Sm</a:t>
            </a:r>
            <a:r>
              <a:rPr lang="en-GB" altLang="ko-KR" dirty="0"/>
              <a:t>)</a:t>
            </a:r>
            <a:endParaRPr lang="en-GB" dirty="0"/>
          </a:p>
          <a:p>
            <a:pPr lvl="1"/>
            <a:r>
              <a:rPr lang="en-GB" dirty="0"/>
              <a:t>Cc : average cost per bit for cache</a:t>
            </a:r>
          </a:p>
          <a:p>
            <a:pPr lvl="1"/>
            <a:r>
              <a:rPr lang="en-GB" dirty="0"/>
              <a:t>Sc : size of main memory</a:t>
            </a:r>
          </a:p>
        </p:txBody>
      </p:sp>
      <p:sp>
        <p:nvSpPr>
          <p:cNvPr id="2" name="Footer Placeholder 1"/>
          <p:cNvSpPr>
            <a:spLocks noGrp="1"/>
          </p:cNvSpPr>
          <p:nvPr>
            <p:ph type="ftr" sz="quarter" idx="11"/>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prstClr val="black">
                    <a:lumMod val="65000"/>
                    <a:lumOff val="35000"/>
                  </a:prstClr>
                </a:solidFill>
                <a:effectLst/>
                <a:uLnTx/>
                <a:uFillTx/>
                <a:latin typeface="Times New Roman"/>
                <a:ea typeface="+mn-ea"/>
                <a:cs typeface="+mn-cs"/>
              </a:rPr>
              <a:t>© 2016 Pearson Education, Inc., Hoboken, NJ. All rights reserved.</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Rectangle 2"/>
          <p:cNvSpPr>
            <a:spLocks noGrp="1" noChangeArrowheads="1"/>
          </p:cNvSpPr>
          <p:nvPr>
            <p:ph type="title"/>
          </p:nvPr>
        </p:nvSpPr>
        <p:spPr/>
        <p:txBody>
          <a:bodyPr/>
          <a:lstStyle/>
          <a:p>
            <a:r>
              <a:rPr lang="en-GB" dirty="0">
                <a:effectLst>
                  <a:outerShdw blurRad="38100" dist="38100" dir="2700000" algn="tl">
                    <a:srgbClr val="000000">
                      <a:alpha val="43137"/>
                    </a:srgbClr>
                  </a:outerShdw>
                </a:effectLst>
              </a:rPr>
              <a:t>Unified Versus Split Caches</a:t>
            </a:r>
          </a:p>
        </p:txBody>
      </p:sp>
      <p:sp>
        <p:nvSpPr>
          <p:cNvPr id="192515" name="Rectangle 3"/>
          <p:cNvSpPr>
            <a:spLocks noGrp="1" noChangeArrowheads="1"/>
          </p:cNvSpPr>
          <p:nvPr>
            <p:ph idx="1"/>
          </p:nvPr>
        </p:nvSpPr>
        <p:spPr>
          <a:xfrm>
            <a:off x="539552" y="1556792"/>
            <a:ext cx="7556313" cy="4724400"/>
          </a:xfrm>
        </p:spPr>
        <p:txBody>
          <a:bodyPr>
            <a:normAutofit fontScale="92500" lnSpcReduction="20000"/>
          </a:bodyPr>
          <a:lstStyle/>
          <a:p>
            <a:r>
              <a:rPr lang="en-GB" dirty="0"/>
              <a:t>Has become common to split cache:</a:t>
            </a:r>
          </a:p>
          <a:p>
            <a:pPr lvl="1"/>
            <a:r>
              <a:rPr lang="en-GB" dirty="0"/>
              <a:t>One dedicated to instructions</a:t>
            </a:r>
          </a:p>
          <a:p>
            <a:pPr lvl="1"/>
            <a:r>
              <a:rPr lang="en-GB" dirty="0"/>
              <a:t>One dedicated to data</a:t>
            </a:r>
          </a:p>
          <a:p>
            <a:pPr lvl="1"/>
            <a:r>
              <a:rPr lang="en-GB" dirty="0"/>
              <a:t>Both exist at the same level, typically as two L1 caches</a:t>
            </a:r>
          </a:p>
          <a:p>
            <a:r>
              <a:rPr lang="en-GB" dirty="0"/>
              <a:t>Advantages of unified cache:</a:t>
            </a:r>
          </a:p>
          <a:p>
            <a:pPr lvl="1"/>
            <a:r>
              <a:rPr lang="en-GB" dirty="0"/>
              <a:t>Higher hit rate</a:t>
            </a:r>
          </a:p>
          <a:p>
            <a:pPr lvl="2"/>
            <a:r>
              <a:rPr lang="en-GB" dirty="0"/>
              <a:t>Balances load of instruction and data fetches automatically</a:t>
            </a:r>
          </a:p>
          <a:p>
            <a:pPr lvl="2"/>
            <a:r>
              <a:rPr lang="en-GB" dirty="0"/>
              <a:t>Only one cache needs to be designed and implemented</a:t>
            </a:r>
          </a:p>
          <a:p>
            <a:r>
              <a:rPr lang="en-GB" dirty="0"/>
              <a:t>Trend is toward split caches at the L1 and unified caches for higher levels</a:t>
            </a:r>
          </a:p>
          <a:p>
            <a:r>
              <a:rPr lang="en-GB" dirty="0"/>
              <a:t>Advantages of split cache:</a:t>
            </a:r>
          </a:p>
          <a:p>
            <a:pPr lvl="1"/>
            <a:r>
              <a:rPr lang="en-GB" dirty="0"/>
              <a:t>Eliminates cache contention between instruction fetch/decode unit and execution unit</a:t>
            </a:r>
          </a:p>
          <a:p>
            <a:pPr lvl="2"/>
            <a:r>
              <a:rPr lang="en-GB" dirty="0"/>
              <a:t>Important in pipelining</a:t>
            </a:r>
          </a:p>
        </p:txBody>
      </p:sp>
      <p:sp>
        <p:nvSpPr>
          <p:cNvPr id="2" name="Footer Placeholder 1"/>
          <p:cNvSpPr>
            <a:spLocks noGrp="1"/>
          </p:cNvSpPr>
          <p:nvPr>
            <p:ph type="ftr" sz="quarter" idx="11"/>
          </p:nvPr>
        </p:nvSpPr>
        <p:spPr/>
        <p:txBody>
          <a:bodyPr/>
          <a:lstStyle/>
          <a:p>
            <a:r>
              <a:rPr lang="en-US" dirty="0"/>
              <a:t>© 2016 Pearson Education, Inc., Hoboken, NJ. All rights reserved.</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18.pdf"/>
          <p:cNvPicPr>
            <a:picLocks noChangeAspect="1"/>
          </p:cNvPicPr>
          <p:nvPr/>
        </p:nvPicPr>
        <p:blipFill rotWithShape="1">
          <a:blip r:embed="rId3">
            <a:extLst>
              <a:ext uri="{28A0092B-C50C-407E-A947-70E740481C1C}">
                <a14:useLocalDpi xmlns:a14="http://schemas.microsoft.com/office/drawing/2010/main" val="0"/>
              </a:ext>
            </a:extLst>
          </a:blip>
          <a:srcRect l="4462" t="13073" r="7433" b="9941"/>
          <a:stretch/>
        </p:blipFill>
        <p:spPr>
          <a:xfrm>
            <a:off x="323528" y="476672"/>
            <a:ext cx="8820472" cy="5955561"/>
          </a:xfrm>
          <a:prstGeom prst="rect">
            <a:avLst/>
          </a:prstGeom>
        </p:spPr>
      </p:pic>
      <p:sp>
        <p:nvSpPr>
          <p:cNvPr id="3" name="Footer Placeholder 2"/>
          <p:cNvSpPr>
            <a:spLocks noGrp="1"/>
          </p:cNvSpPr>
          <p:nvPr>
            <p:ph type="ftr" sz="quarter" idx="11"/>
          </p:nvPr>
        </p:nvSpPr>
        <p:spPr/>
        <p:txBody>
          <a:bodyPr/>
          <a:lstStyle/>
          <a:p>
            <a:r>
              <a:rPr lang="en-US" dirty="0"/>
              <a:t>© 2016 Pearson Education, Inc., Hoboken, NJ. All rights reserved.</a:t>
            </a:r>
          </a:p>
        </p:txBody>
      </p:sp>
    </p:spTree>
  </p:cSld>
  <p:clrMapOvr>
    <a:masterClrMapping/>
  </p:clrMapOvr>
  <p:transition spd="med">
    <p:zoom/>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pPr lvl="0">
              <a:defRPr/>
            </a:pPr>
            <a:r>
              <a:rPr lang="en-US"/>
              <a:t>© 2016 Pearson Education, Inc., Hoboken, NJ. All rights reserved.</a:t>
            </a:r>
          </a:p>
        </p:txBody>
      </p:sp>
      <p:pic>
        <p:nvPicPr>
          <p:cNvPr id="3" name="Picture 2" descr="f19.pdf"/>
          <p:cNvPicPr>
            <a:picLocks noChangeAspect="1"/>
          </p:cNvPicPr>
          <p:nvPr/>
        </p:nvPicPr>
        <p:blipFill rotWithShape="1">
          <a:blip r:embed="rId3"/>
          <a:stretch>
            <a:fillRect/>
          </a:stretch>
        </p:blipFill>
        <p:spPr>
          <a:xfrm>
            <a:off x="-22913" y="-243408"/>
            <a:ext cx="9190058" cy="7101408"/>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plus/>
      </p:transition>
    </mc:Choice>
    <mc:Fallback xmlns:dsp="http://schemas.microsoft.com/office/drawing/2008/diagram" xmlns:dgm="http://schemas.openxmlformats.org/drawingml/2006/diagram" xmlns:c="http://schemas.openxmlformats.org/drawingml/2006/chart" xmlns="">
      <p:transition xmlns:mc="http://schemas.openxmlformats.org/markup-compatibility/2006" xmlns:hp="http://schemas.haansoft.com/office/presentation/8.0" mc:Ignorable="hp" hp:hslDur="750">
        <p:plu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a:xfrm>
            <a:off x="762000" y="228600"/>
            <a:ext cx="3428999" cy="1116106"/>
          </a:xfrm>
        </p:spPr>
        <p:txBody>
          <a:bodyPr>
            <a:normAutofit fontScale="90000"/>
          </a:bodyPr>
          <a:lstStyle/>
          <a:p>
            <a:r>
              <a:rPr lang="en-US" sz="4400"/>
              <a:t>Summary </a:t>
            </a:r>
            <a:br>
              <a:rPr lang="en-US" sz="4400"/>
            </a:br>
            <a:endParaRPr lang="en-US" sz="4400" dirty="0"/>
          </a:p>
        </p:txBody>
      </p:sp>
      <p:sp>
        <p:nvSpPr>
          <p:cNvPr id="30" name="Content Placeholder 29"/>
          <p:cNvSpPr>
            <a:spLocks noGrp="1"/>
          </p:cNvSpPr>
          <p:nvPr>
            <p:ph sz="half" idx="2"/>
          </p:nvPr>
        </p:nvSpPr>
        <p:spPr>
          <a:xfrm>
            <a:off x="457200" y="2514600"/>
            <a:ext cx="3657600" cy="4343400"/>
          </a:xfrm>
        </p:spPr>
        <p:txBody>
          <a:bodyPr>
            <a:normAutofit/>
          </a:bodyPr>
          <a:lstStyle/>
          <a:p>
            <a:pPr>
              <a:spcBef>
                <a:spcPts val="600"/>
              </a:spcBef>
            </a:pPr>
            <a:r>
              <a:rPr lang="en-US" sz="2400" dirty="0"/>
              <a:t>Computer memory system overview</a:t>
            </a:r>
          </a:p>
          <a:p>
            <a:pPr lvl="1"/>
            <a:r>
              <a:rPr lang="en-US" sz="2200" dirty="0"/>
              <a:t>Characteristics of Memory Systems</a:t>
            </a:r>
          </a:p>
          <a:p>
            <a:pPr lvl="1"/>
            <a:r>
              <a:rPr lang="en-US" sz="2200" dirty="0"/>
              <a:t>Memory Hierarchy</a:t>
            </a:r>
          </a:p>
          <a:p>
            <a:pPr>
              <a:spcBef>
                <a:spcPts val="600"/>
              </a:spcBef>
            </a:pPr>
            <a:r>
              <a:rPr lang="en-US" sz="2400" dirty="0"/>
              <a:t>Cache memory principles</a:t>
            </a:r>
          </a:p>
          <a:p>
            <a:pPr marL="228600" lvl="1">
              <a:buClr>
                <a:schemeClr val="accent1"/>
              </a:buClr>
            </a:pPr>
            <a:r>
              <a:rPr lang="en-US" sz="2400" dirty="0"/>
              <a:t>Pentium 4 cache organization</a:t>
            </a:r>
          </a:p>
        </p:txBody>
      </p:sp>
      <p:sp>
        <p:nvSpPr>
          <p:cNvPr id="32" name="Content Placeholder 31"/>
          <p:cNvSpPr>
            <a:spLocks noGrp="1"/>
          </p:cNvSpPr>
          <p:nvPr>
            <p:ph sz="quarter" idx="4"/>
          </p:nvPr>
        </p:nvSpPr>
        <p:spPr>
          <a:xfrm>
            <a:off x="4495800" y="2362200"/>
            <a:ext cx="3810000" cy="4724400"/>
          </a:xfrm>
        </p:spPr>
        <p:txBody>
          <a:bodyPr>
            <a:normAutofit/>
          </a:bodyPr>
          <a:lstStyle/>
          <a:p>
            <a:pPr marL="228600" lvl="1">
              <a:spcBef>
                <a:spcPts val="1800"/>
              </a:spcBef>
              <a:buClr>
                <a:schemeClr val="accent1"/>
              </a:buClr>
            </a:pPr>
            <a:r>
              <a:rPr lang="en-US" sz="2400" dirty="0"/>
              <a:t>Elements of cache design</a:t>
            </a:r>
          </a:p>
          <a:p>
            <a:pPr lvl="1"/>
            <a:r>
              <a:rPr lang="en-US" sz="2200" dirty="0"/>
              <a:t>Cache addresses</a:t>
            </a:r>
          </a:p>
          <a:p>
            <a:pPr lvl="1"/>
            <a:r>
              <a:rPr lang="en-US" sz="2200" dirty="0"/>
              <a:t>Cache size</a:t>
            </a:r>
          </a:p>
          <a:p>
            <a:pPr lvl="1"/>
            <a:r>
              <a:rPr lang="en-US" sz="2200" dirty="0"/>
              <a:t>Mapping function</a:t>
            </a:r>
          </a:p>
          <a:p>
            <a:pPr lvl="1"/>
            <a:r>
              <a:rPr lang="en-US" sz="2200" dirty="0"/>
              <a:t>Replacement algorithms</a:t>
            </a:r>
          </a:p>
          <a:p>
            <a:pPr lvl="1"/>
            <a:r>
              <a:rPr lang="en-US" sz="2200" dirty="0"/>
              <a:t>Write policy</a:t>
            </a:r>
          </a:p>
          <a:p>
            <a:pPr lvl="1"/>
            <a:r>
              <a:rPr lang="en-US" sz="2200" dirty="0"/>
              <a:t>Line size</a:t>
            </a:r>
          </a:p>
          <a:p>
            <a:pPr lvl="1"/>
            <a:r>
              <a:rPr lang="en-US" sz="2200" dirty="0"/>
              <a:t>Number of caches</a:t>
            </a:r>
          </a:p>
        </p:txBody>
      </p:sp>
      <p:sp>
        <p:nvSpPr>
          <p:cNvPr id="44035" name="Rectangle 3"/>
          <p:cNvSpPr>
            <a:spLocks noGrp="1" noChangeArrowheads="1"/>
          </p:cNvSpPr>
          <p:nvPr>
            <p:ph type="body" idx="1"/>
          </p:nvPr>
        </p:nvSpPr>
        <p:spPr>
          <a:xfrm>
            <a:off x="533400" y="1219200"/>
            <a:ext cx="3657600" cy="1098177"/>
          </a:xfrm>
        </p:spPr>
        <p:txBody>
          <a:bodyPr>
            <a:normAutofit/>
          </a:bodyPr>
          <a:lstStyle/>
          <a:p>
            <a:endParaRPr lang="en-US" sz="800" dirty="0"/>
          </a:p>
          <a:p>
            <a:endParaRPr lang="en-US" sz="800" dirty="0"/>
          </a:p>
          <a:p>
            <a:r>
              <a:rPr lang="en-US" sz="3200" dirty="0"/>
              <a:t>Chapter 4</a:t>
            </a:r>
          </a:p>
          <a:p>
            <a:endParaRPr lang="en-US" dirty="0"/>
          </a:p>
        </p:txBody>
      </p:sp>
      <p:sp>
        <p:nvSpPr>
          <p:cNvPr id="31" name="Text Placeholder 30"/>
          <p:cNvSpPr>
            <a:spLocks noGrp="1"/>
          </p:cNvSpPr>
          <p:nvPr>
            <p:ph type="body" sz="quarter" idx="3"/>
          </p:nvPr>
        </p:nvSpPr>
        <p:spPr>
          <a:xfrm>
            <a:off x="4343400" y="228600"/>
            <a:ext cx="3657600" cy="1707776"/>
          </a:xfrm>
        </p:spPr>
        <p:txBody>
          <a:bodyPr/>
          <a:lstStyle/>
          <a:p>
            <a:r>
              <a:rPr lang="en-US" sz="2800" dirty="0">
                <a:solidFill>
                  <a:schemeClr val="tx2"/>
                </a:solidFill>
                <a:latin typeface="+mj-lt"/>
                <a:ea typeface="+mj-ea"/>
                <a:cs typeface="+mj-cs"/>
              </a:rPr>
              <a:t>Cache</a:t>
            </a:r>
          </a:p>
          <a:p>
            <a:r>
              <a:rPr lang="en-US" sz="2800" dirty="0">
                <a:solidFill>
                  <a:schemeClr val="tx2"/>
                </a:solidFill>
                <a:latin typeface="+mj-lt"/>
                <a:ea typeface="+mj-ea"/>
                <a:cs typeface="+mj-cs"/>
              </a:rPr>
              <a:t>Memory</a:t>
            </a:r>
            <a:endParaRPr lang="en-US" sz="2800" dirty="0">
              <a:solidFill>
                <a:schemeClr val="tx2"/>
              </a:solidFill>
            </a:endParaRPr>
          </a:p>
        </p:txBody>
      </p:sp>
      <p:sp>
        <p:nvSpPr>
          <p:cNvPr id="2" name="Footer Placeholder 1"/>
          <p:cNvSpPr>
            <a:spLocks noGrp="1"/>
          </p:cNvSpPr>
          <p:nvPr>
            <p:ph type="ftr" sz="quarter" idx="11"/>
          </p:nvPr>
        </p:nvSpPr>
        <p:spPr/>
        <p:txBody>
          <a:bodyPr/>
          <a:lstStyle/>
          <a:p>
            <a:r>
              <a:rPr lang="en-US" dirty="0"/>
              <a:t>© 2016 Pearson Education, Inc., Hoboken, NJ. All rights reserved.</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16.pdf"/>
          <p:cNvPicPr>
            <a:picLocks noChangeAspect="1"/>
          </p:cNvPicPr>
          <p:nvPr/>
        </p:nvPicPr>
        <p:blipFill rotWithShape="1">
          <a:blip r:embed="rId3">
            <a:extLst>
              <a:ext uri="{28A0092B-C50C-407E-A947-70E740481C1C}">
                <a14:useLocalDpi xmlns:a14="http://schemas.microsoft.com/office/drawing/2010/main" val="0"/>
              </a:ext>
            </a:extLst>
          </a:blip>
          <a:srcRect l="2342" t="16162" r="3474" b="28282"/>
          <a:stretch/>
        </p:blipFill>
        <p:spPr>
          <a:xfrm>
            <a:off x="6106" y="1844824"/>
            <a:ext cx="9175174" cy="4182054"/>
          </a:xfrm>
          <a:prstGeom prst="rect">
            <a:avLst/>
          </a:prstGeom>
        </p:spPr>
      </p:pic>
      <p:sp>
        <p:nvSpPr>
          <p:cNvPr id="3" name="Footer Placeholder 2"/>
          <p:cNvSpPr>
            <a:spLocks noGrp="1"/>
          </p:cNvSpPr>
          <p:nvPr>
            <p:ph type="ftr" sz="quarter" idx="11"/>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prstClr val="black">
                    <a:lumMod val="65000"/>
                    <a:lumOff val="35000"/>
                  </a:prstClr>
                </a:solidFill>
                <a:effectLst/>
                <a:uLnTx/>
                <a:uFillTx/>
                <a:latin typeface="Times New Roman"/>
                <a:ea typeface="+mn-ea"/>
                <a:cs typeface="+mn-cs"/>
              </a:rPr>
              <a:t>© 2016 Pearson Education, Inc., Hoboken, NJ. All rights reserved.</a:t>
            </a:r>
          </a:p>
        </p:txBody>
      </p:sp>
    </p:spTree>
  </p:cSld>
  <p:clrMapOvr>
    <a:masterClrMapping/>
  </p:clrMapOvr>
  <p:transition spd="med">
    <p:zoom/>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539552" y="4149080"/>
            <a:ext cx="6191157" cy="833718"/>
          </a:xfrm>
        </p:spPr>
        <p:txBody>
          <a:bodyPr>
            <a:noAutofit/>
          </a:bodyPr>
          <a:lstStyle/>
          <a:p>
            <a:r>
              <a:rPr lang="en-US" sz="5400" dirty="0">
                <a:effectLst>
                  <a:outerShdw blurRad="38100" dist="38100" dir="2700000" algn="tl">
                    <a:srgbClr val="000000">
                      <a:alpha val="43137"/>
                    </a:srgbClr>
                  </a:outerShdw>
                </a:effectLst>
              </a:rPr>
              <a:t>Chapter 4</a:t>
            </a:r>
          </a:p>
        </p:txBody>
      </p:sp>
      <p:sp>
        <p:nvSpPr>
          <p:cNvPr id="11" name="Text Placeholder 10"/>
          <p:cNvSpPr>
            <a:spLocks noGrp="1"/>
          </p:cNvSpPr>
          <p:nvPr>
            <p:ph type="body" sz="half" idx="2"/>
          </p:nvPr>
        </p:nvSpPr>
        <p:spPr>
          <a:xfrm>
            <a:off x="533400" y="4941168"/>
            <a:ext cx="8610600" cy="838200"/>
          </a:xfrm>
        </p:spPr>
        <p:txBody>
          <a:bodyPr>
            <a:normAutofit/>
          </a:bodyPr>
          <a:lstStyle/>
          <a:p>
            <a:r>
              <a:rPr lang="en-US" sz="4400" dirty="0"/>
              <a:t>Cache Memory</a:t>
            </a:r>
          </a:p>
        </p:txBody>
      </p:sp>
      <p:sp>
        <p:nvSpPr>
          <p:cNvPr id="5" name="TextBox 4"/>
          <p:cNvSpPr txBox="1"/>
          <p:nvPr/>
        </p:nvSpPr>
        <p:spPr>
          <a:xfrm>
            <a:off x="5486400" y="1371600"/>
            <a:ext cx="2286000" cy="1938992"/>
          </a:xfrm>
          <a:prstGeom prst="rect">
            <a:avLst/>
          </a:prstGeom>
          <a:solidFill>
            <a:schemeClr val="accent3"/>
          </a:solidFill>
        </p:spPr>
        <p:txBody>
          <a:bodyPr wrap="square" rtlCol="0">
            <a:spAutoFit/>
          </a:bodyPr>
          <a:lstStyle/>
          <a:p>
            <a:endParaRPr lang="en-US" dirty="0"/>
          </a:p>
          <a:p>
            <a:endParaRPr lang="en-US" dirty="0"/>
          </a:p>
          <a:p>
            <a:endParaRPr lang="en-US" dirty="0"/>
          </a:p>
          <a:p>
            <a:endParaRPr lang="en-US" dirty="0"/>
          </a:p>
          <a:p>
            <a:endParaRPr lang="en-US" dirty="0"/>
          </a:p>
        </p:txBody>
      </p:sp>
      <p:sp>
        <p:nvSpPr>
          <p:cNvPr id="2" name="Footer Placeholder 1"/>
          <p:cNvSpPr>
            <a:spLocks noGrp="1"/>
          </p:cNvSpPr>
          <p:nvPr>
            <p:ph type="ftr" sz="quarter" idx="11"/>
          </p:nvPr>
        </p:nvSpPr>
        <p:spPr/>
        <p:txBody>
          <a:bodyPr/>
          <a:lstStyle/>
          <a:p>
            <a:r>
              <a:rPr lang="en-US" dirty="0"/>
              <a:t>© 2016 Pearson Education, Inc., Hoboken, NJ. All rights reserved.</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ffectLst>
                  <a:outerShdw blurRad="38100" dist="38100" dir="2700000" algn="tl">
                    <a:srgbClr val="000000">
                      <a:alpha val="43137"/>
                    </a:srgbClr>
                  </a:outerShdw>
                </a:effectLst>
              </a:rPr>
              <a:t>Memory Hierarchy</a:t>
            </a:r>
          </a:p>
        </p:txBody>
      </p:sp>
      <p:sp>
        <p:nvSpPr>
          <p:cNvPr id="3" name="Content Placeholder 2"/>
          <p:cNvSpPr>
            <a:spLocks noGrp="1"/>
          </p:cNvSpPr>
          <p:nvPr>
            <p:ph idx="1"/>
          </p:nvPr>
        </p:nvSpPr>
        <p:spPr>
          <a:xfrm>
            <a:off x="457200" y="1828800"/>
            <a:ext cx="7556313" cy="4724400"/>
          </a:xfrm>
        </p:spPr>
        <p:txBody>
          <a:bodyPr>
            <a:normAutofit/>
          </a:bodyPr>
          <a:lstStyle/>
          <a:p>
            <a:r>
              <a:rPr lang="en-US" dirty="0"/>
              <a:t>Design constraints on a computer’s memory can be summed up by three questions:</a:t>
            </a:r>
          </a:p>
          <a:p>
            <a:pPr lvl="1"/>
            <a:r>
              <a:rPr lang="en-US" dirty="0"/>
              <a:t>How much, how fast, how expensive</a:t>
            </a:r>
          </a:p>
          <a:p>
            <a:r>
              <a:rPr lang="en-US" dirty="0"/>
              <a:t>There is a trade-off among capacity, access time, and cost</a:t>
            </a:r>
          </a:p>
          <a:p>
            <a:pPr lvl="1"/>
            <a:r>
              <a:rPr lang="en-US" dirty="0"/>
              <a:t>Faster access time, greater cost per bit</a:t>
            </a:r>
          </a:p>
          <a:p>
            <a:pPr lvl="1"/>
            <a:r>
              <a:rPr lang="en-US" dirty="0"/>
              <a:t>Greater capacity, smaller cost per bit</a:t>
            </a:r>
          </a:p>
          <a:p>
            <a:pPr lvl="1"/>
            <a:r>
              <a:rPr lang="en-US" dirty="0"/>
              <a:t>Greater capacity, slower access time</a:t>
            </a:r>
          </a:p>
          <a:p>
            <a:r>
              <a:rPr lang="en-US" dirty="0"/>
              <a:t>The way out of the memory dilemma is not to rely on a single memory component or technology, but to employ a memory hierarchy</a:t>
            </a:r>
          </a:p>
          <a:p>
            <a:endParaRPr lang="en-US" dirty="0"/>
          </a:p>
        </p:txBody>
      </p:sp>
      <p:sp>
        <p:nvSpPr>
          <p:cNvPr id="4" name="Footer Placeholder 3"/>
          <p:cNvSpPr>
            <a:spLocks noGrp="1"/>
          </p:cNvSpPr>
          <p:nvPr>
            <p:ph type="ftr" sz="quarter" idx="11"/>
          </p:nvPr>
        </p:nvSpPr>
        <p:spPr/>
        <p:txBody>
          <a:bodyPr/>
          <a:lstStyle/>
          <a:p>
            <a:r>
              <a:rPr lang="en-US" dirty="0"/>
              <a:t>© 2016 Pearson Education, Inc., Hoboken, NJ. All rights reserved.</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1.pdf"/>
          <p:cNvPicPr>
            <a:picLocks noChangeAspect="1"/>
          </p:cNvPicPr>
          <p:nvPr/>
        </p:nvPicPr>
        <p:blipFill rotWithShape="1">
          <a:blip r:embed="rId3">
            <a:extLst>
              <a:ext uri="{28A0092B-C50C-407E-A947-70E740481C1C}">
                <a14:useLocalDpi xmlns:a14="http://schemas.microsoft.com/office/drawing/2010/main" val="0"/>
              </a:ext>
            </a:extLst>
          </a:blip>
          <a:srcRect t="14549" b="9117"/>
          <a:stretch/>
        </p:blipFill>
        <p:spPr>
          <a:xfrm>
            <a:off x="1115616" y="-243408"/>
            <a:ext cx="6862170" cy="6778845"/>
          </a:xfrm>
          <a:prstGeom prst="rect">
            <a:avLst/>
          </a:prstGeom>
        </p:spPr>
      </p:pic>
      <p:sp>
        <p:nvSpPr>
          <p:cNvPr id="2" name="Footer Placeholder 1"/>
          <p:cNvSpPr>
            <a:spLocks noGrp="1"/>
          </p:cNvSpPr>
          <p:nvPr>
            <p:ph type="ftr" sz="quarter" idx="11"/>
          </p:nvPr>
        </p:nvSpPr>
        <p:spPr>
          <a:xfrm>
            <a:off x="179512" y="6492875"/>
            <a:ext cx="6122894" cy="365125"/>
          </a:xfrm>
        </p:spPr>
        <p:txBody>
          <a:bodyPr/>
          <a:lstStyle/>
          <a:p>
            <a:r>
              <a:rPr lang="en-US" dirty="0"/>
              <a:t>© 2016 Pearson Education, Inc., Hoboken, NJ. All rights reserved.</a:t>
            </a:r>
          </a:p>
        </p:txBody>
      </p:sp>
    </p:spTree>
  </p:cSld>
  <p:clrMapOvr>
    <a:masterClrMapping/>
  </p:clrMapOvr>
  <mc:AlternateContent xmlns:mc="http://schemas.openxmlformats.org/markup-compatibility/2006" xmlns:p14="http://schemas.microsoft.com/office/powerpoint/2010/main">
    <mc:Choice Requires="p14">
      <p:transition spd="med">
        <p14:prism dir="r"/>
      </p:transition>
    </mc:Choice>
    <mc:Fallback xmlns="">
      <p:transition xmlns:p14="http://schemas.microsoft.com/office/powerpoint/2010/mai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a:t>
            </a:r>
          </a:p>
        </p:txBody>
      </p:sp>
      <p:sp>
        <p:nvSpPr>
          <p:cNvPr id="3" name="Content Placeholder 2"/>
          <p:cNvSpPr>
            <a:spLocks noGrp="1"/>
          </p:cNvSpPr>
          <p:nvPr>
            <p:ph idx="1"/>
          </p:nvPr>
        </p:nvSpPr>
        <p:spPr>
          <a:xfrm>
            <a:off x="498474" y="1556792"/>
            <a:ext cx="7556313" cy="4968552"/>
          </a:xfrm>
        </p:spPr>
        <p:txBody>
          <a:bodyPr>
            <a:normAutofit lnSpcReduction="10000"/>
          </a:bodyPr>
          <a:lstStyle/>
          <a:p>
            <a:r>
              <a:rPr lang="en-US" dirty="0"/>
              <a:t>The use of three levels exploits the fact that semiconductor memory comes in a variety of types which differ in speed and cost</a:t>
            </a:r>
          </a:p>
          <a:p>
            <a:r>
              <a:rPr lang="en-US" dirty="0"/>
              <a:t>Data are stored more permanently on external mass storage devices</a:t>
            </a:r>
          </a:p>
          <a:p>
            <a:r>
              <a:rPr lang="en-US" dirty="0"/>
              <a:t>External, nonvolatile memory is also referred to as </a:t>
            </a:r>
            <a:r>
              <a:rPr lang="en-US" b="1" dirty="0"/>
              <a:t>secondary </a:t>
            </a:r>
            <a:r>
              <a:rPr lang="en-US" dirty="0"/>
              <a:t>memory</a:t>
            </a:r>
            <a:r>
              <a:rPr lang="en-US" b="1" dirty="0"/>
              <a:t> </a:t>
            </a:r>
            <a:r>
              <a:rPr lang="en-US" dirty="0"/>
              <a:t>or </a:t>
            </a:r>
            <a:r>
              <a:rPr lang="en-US" b="1" dirty="0"/>
              <a:t>auxiliary </a:t>
            </a:r>
            <a:r>
              <a:rPr lang="en-US" dirty="0"/>
              <a:t>memory</a:t>
            </a:r>
          </a:p>
          <a:p>
            <a:r>
              <a:rPr lang="en-US" dirty="0"/>
              <a:t>Disk cache</a:t>
            </a:r>
          </a:p>
          <a:p>
            <a:pPr lvl="1"/>
            <a:r>
              <a:rPr lang="en-US" dirty="0"/>
              <a:t>A portion of main memory can be used as a buffer to hold data temporarily that is to be read out to disk</a:t>
            </a:r>
          </a:p>
          <a:p>
            <a:pPr lvl="1"/>
            <a:r>
              <a:rPr lang="en-US" dirty="0"/>
              <a:t>A few large transfers of data can be used instead of many small transfers of data</a:t>
            </a:r>
          </a:p>
          <a:p>
            <a:pPr lvl="1"/>
            <a:r>
              <a:rPr lang="en-US" dirty="0"/>
              <a:t>Data can be retrieved rapidly from the software cache rather than slowly from the disk</a:t>
            </a:r>
          </a:p>
        </p:txBody>
      </p:sp>
      <p:sp>
        <p:nvSpPr>
          <p:cNvPr id="4" name="Footer Placeholder 3"/>
          <p:cNvSpPr>
            <a:spLocks noGrp="1"/>
          </p:cNvSpPr>
          <p:nvPr>
            <p:ph type="ftr" sz="quarter" idx="11"/>
          </p:nvPr>
        </p:nvSpPr>
        <p:spPr>
          <a:xfrm>
            <a:off x="179512" y="6492875"/>
            <a:ext cx="6122894" cy="365125"/>
          </a:xfrm>
        </p:spPr>
        <p:txBody>
          <a:bodyPr/>
          <a:lstStyle/>
          <a:p>
            <a:r>
              <a:rPr lang="en-US" dirty="0"/>
              <a:t>© 2016 Pearson Education, Inc., Hoboken, NJ. All rights reserved.</a:t>
            </a:r>
          </a:p>
        </p:txBody>
      </p:sp>
    </p:spTree>
    <p:extLst>
      <p:ext uri="{BB962C8B-B14F-4D97-AF65-F5344CB8AC3E}">
        <p14:creationId xmlns:p14="http://schemas.microsoft.com/office/powerpoint/2010/main" val="34161150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3.pdf"/>
          <p:cNvPicPr>
            <a:picLocks noChangeAspect="1"/>
          </p:cNvPicPr>
          <p:nvPr/>
        </p:nvPicPr>
        <p:blipFill rotWithShape="1">
          <a:blip r:embed="rId3">
            <a:extLst>
              <a:ext uri="{28A0092B-C50C-407E-A947-70E740481C1C}">
                <a14:useLocalDpi xmlns:a14="http://schemas.microsoft.com/office/drawing/2010/main" val="0"/>
              </a:ext>
            </a:extLst>
          </a:blip>
          <a:srcRect l="982" r="4139" b="28011"/>
          <a:stretch/>
        </p:blipFill>
        <p:spPr>
          <a:xfrm>
            <a:off x="971600" y="-171400"/>
            <a:ext cx="6912768" cy="6787652"/>
          </a:xfrm>
          <a:prstGeom prst="rect">
            <a:avLst/>
          </a:prstGeom>
        </p:spPr>
      </p:pic>
      <p:sp>
        <p:nvSpPr>
          <p:cNvPr id="3" name="Footer Placeholder 2"/>
          <p:cNvSpPr>
            <a:spLocks noGrp="1"/>
          </p:cNvSpPr>
          <p:nvPr>
            <p:ph type="ftr" sz="quarter" idx="11"/>
          </p:nvPr>
        </p:nvSpPr>
        <p:spPr>
          <a:xfrm>
            <a:off x="179512" y="6492875"/>
            <a:ext cx="6122894" cy="365125"/>
          </a:xfrm>
        </p:spPr>
        <p:txBody>
          <a:bodyPr/>
          <a:lstStyle/>
          <a:p>
            <a:r>
              <a:rPr lang="en-US" dirty="0"/>
              <a:t>© 2016 Pearson Education, Inc., Hoboken, NJ. All rights reserved.</a:t>
            </a:r>
          </a:p>
        </p:txBody>
      </p:sp>
    </p:spTree>
  </p:cSld>
  <p:clrMapOvr>
    <a:masterClrMapping/>
  </p:clrMapOvr>
  <p:transition spd="med">
    <p:zoom/>
  </p:transition>
</p:sld>
</file>

<file path=ppt/theme/theme1.xml><?xml version="1.0" encoding="utf-8"?>
<a:theme xmlns:a="http://schemas.openxmlformats.org/drawingml/2006/main" name="Advantage">
  <a:themeElements>
    <a:clrScheme name="Advantage">
      <a:dk1>
        <a:sysClr val="windowText" lastClr="000000"/>
      </a:dk1>
      <a:lt1>
        <a:sysClr val="window" lastClr="FFFFFF"/>
      </a:lt1>
      <a:dk2>
        <a:srgbClr val="2B142D"/>
      </a:dk2>
      <a:lt2>
        <a:srgbClr val="C3AFCC"/>
      </a:lt2>
      <a:accent1>
        <a:srgbClr val="663366"/>
      </a:accent1>
      <a:accent2>
        <a:srgbClr val="330F42"/>
      </a:accent2>
      <a:accent3>
        <a:srgbClr val="666699"/>
      </a:accent3>
      <a:accent4>
        <a:srgbClr val="999966"/>
      </a:accent4>
      <a:accent5>
        <a:srgbClr val="F7901E"/>
      </a:accent5>
      <a:accent6>
        <a:srgbClr val="A3A101"/>
      </a:accent6>
      <a:hlink>
        <a:srgbClr val="BC5FBC"/>
      </a:hlink>
      <a:folHlink>
        <a:srgbClr val="9775A7"/>
      </a:folHlink>
    </a:clrScheme>
    <a:fontScheme name="Advantage">
      <a:majorFont>
        <a:latin typeface="Rockwell"/>
        <a:ea typeface=""/>
        <a:cs typeface=""/>
        <a:font script="Jpan" typeface="MS Gothic"/>
      </a:majorFont>
      <a:minorFont>
        <a:latin typeface="Rockwell"/>
        <a:ea typeface=""/>
        <a:cs typeface=""/>
        <a:font script="Jpan" typeface="MS Gothic"/>
      </a:minorFont>
    </a:fontScheme>
    <a:fmtScheme name="Advantage">
      <a:fillStyleLst>
        <a:solidFill>
          <a:schemeClr val="phClr"/>
        </a:solidFill>
        <a:gradFill rotWithShape="1">
          <a:gsLst>
            <a:gs pos="0">
              <a:schemeClr val="phClr">
                <a:tint val="100000"/>
                <a:shade val="40000"/>
                <a:alpha val="100000"/>
                <a:satMod val="150000"/>
                <a:lumMod val="100000"/>
              </a:schemeClr>
            </a:gs>
            <a:gs pos="100000">
              <a:schemeClr val="phClr">
                <a:tint val="70000"/>
                <a:shade val="100000"/>
                <a:alpha val="100000"/>
                <a:satMod val="200000"/>
                <a:lumMod val="100000"/>
              </a:schemeClr>
            </a:gs>
          </a:gsLst>
          <a:lin ang="6000000" scaled="1"/>
        </a:gradFill>
        <a:gradFill rotWithShape="1">
          <a:gsLst>
            <a:gs pos="0">
              <a:schemeClr val="phClr">
                <a:shade val="40000"/>
                <a:alpha val="100000"/>
                <a:satMod val="150000"/>
                <a:lumMod val="100000"/>
              </a:schemeClr>
            </a:gs>
            <a:gs pos="100000">
              <a:schemeClr val="phClr">
                <a:tint val="70000"/>
                <a:shade val="100000"/>
                <a:alpha val="100000"/>
                <a:satMod val="200000"/>
                <a:lumMod val="100000"/>
              </a:schemeClr>
            </a:gs>
          </a:gsLst>
          <a:lin ang="5400000" scaled="1"/>
        </a:gradFill>
      </a:fillStyleLst>
      <a:lnStyleLst>
        <a:ln w="12700"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innerShdw blurRad="50800" dist="25400" dir="13500000">
              <a:srgbClr val="FFFFFF">
                <a:alpha val="75000"/>
              </a:srgbClr>
            </a:innerShdw>
            <a:outerShdw blurRad="63500" dist="25400" dir="5400000" rotWithShape="0">
              <a:srgbClr val="808080">
                <a:alpha val="75000"/>
              </a:srgbClr>
            </a:outerShdw>
          </a:effectLst>
        </a:effectStyle>
        <a:effectStyle>
          <a:effectLst/>
          <a:scene3d>
            <a:camera prst="orthographicFront">
              <a:rot lat="0" lon="0" rev="0"/>
            </a:camera>
            <a:lightRig rig="twoPt" dir="tl">
              <a:rot lat="0" lon="0" rev="4500000"/>
            </a:lightRig>
          </a:scene3d>
          <a:sp3d>
            <a:bevelT w="63500" h="50800"/>
          </a:sp3d>
        </a:effectStyle>
      </a:effectStyleLst>
      <a:bgFillStyleLst>
        <a:solidFill>
          <a:schemeClr val="phClr"/>
        </a:solidFill>
        <a:gradFill rotWithShape="1">
          <a:gsLst>
            <a:gs pos="0">
              <a:schemeClr val="phClr">
                <a:tint val="40000"/>
                <a:satMod val="1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bodyPr/>
      <a:lstStyle/>
    </a:txDef>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MS PGothic"/>
        <a:font script="Hang" typeface="맑은 고딕"/>
        <a:font script="Hans" typeface="SimSun"/>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MS PGothic"/>
        <a:font script="Hang" typeface="맑은 고딕"/>
        <a:font script="Hans" typeface="SimSu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bodyPr/>
      <a:lstStyle/>
    </a:tx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MS PGothic"/>
        <a:font script="Hang" typeface="맑은 고딕"/>
        <a:font script="Hans" typeface="SimSun"/>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MS PGothic"/>
        <a:font script="Hang" typeface="맑은 고딕"/>
        <a:font script="Hans" typeface="SimSu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bodyPr/>
      <a:lstStyle/>
    </a:txDef>
  </a:objectDefaults>
  <a:extraClrSchemeLst/>
</a:theme>
</file>

<file path=docProps/app.xml><?xml version="1.0" encoding="utf-8"?>
<Properties xmlns="http://schemas.openxmlformats.org/officeDocument/2006/extended-properties" xmlns:vt="http://schemas.openxmlformats.org/officeDocument/2006/docPropsVTypes">
  <TotalTime>414</TotalTime>
  <Words>10338</Words>
  <Application>Microsoft Office PowerPoint</Application>
  <PresentationFormat>화면 슬라이드 쇼(4:3)</PresentationFormat>
  <Paragraphs>908</Paragraphs>
  <Slides>38</Slides>
  <Notes>38</Notes>
  <HiddenSlides>0</HiddenSlides>
  <MMClips>0</MMClips>
  <ScaleCrop>false</ScaleCrop>
  <HeadingPairs>
    <vt:vector size="6" baseType="variant">
      <vt:variant>
        <vt:lpstr>사용한 글꼴</vt:lpstr>
      </vt:variant>
      <vt:variant>
        <vt:i4>4</vt:i4>
      </vt:variant>
      <vt:variant>
        <vt:lpstr>테마</vt:lpstr>
      </vt:variant>
      <vt:variant>
        <vt:i4>1</vt:i4>
      </vt:variant>
      <vt:variant>
        <vt:lpstr>슬라이드 제목</vt:lpstr>
      </vt:variant>
      <vt:variant>
        <vt:i4>38</vt:i4>
      </vt:variant>
    </vt:vector>
  </HeadingPairs>
  <TitlesOfParts>
    <vt:vector size="43" baseType="lpstr">
      <vt:lpstr>Arial</vt:lpstr>
      <vt:lpstr>Rockwell</vt:lpstr>
      <vt:lpstr>Times New Roman</vt:lpstr>
      <vt:lpstr>Wingdings</vt:lpstr>
      <vt:lpstr>Advantage</vt:lpstr>
      <vt:lpstr>William Stallings  Computer Organization  and Architecture 10th Edition</vt:lpstr>
      <vt:lpstr>Hardware  and Software Approaches</vt:lpstr>
      <vt:lpstr>PowerPoint 프레젠테이션</vt:lpstr>
      <vt:lpstr>PowerPoint 프레젠테이션</vt:lpstr>
      <vt:lpstr>Chapter 4</vt:lpstr>
      <vt:lpstr>Memory Hierarchy</vt:lpstr>
      <vt:lpstr>PowerPoint 프레젠테이션</vt:lpstr>
      <vt:lpstr>Memory </vt:lpstr>
      <vt:lpstr>PowerPoint 프레젠테이션</vt:lpstr>
      <vt:lpstr>PowerPoint 프레젠테이션</vt:lpstr>
      <vt:lpstr>PowerPoint 프레젠테이션</vt:lpstr>
      <vt:lpstr>PowerPoint 프레젠테이션</vt:lpstr>
      <vt:lpstr>PowerPoint 프레젠테이션</vt:lpstr>
      <vt:lpstr>Cache Addresses</vt:lpstr>
      <vt:lpstr>PowerPoint 프레젠테이션</vt:lpstr>
      <vt:lpstr>Table 4.3      Cache Sizes of Some Processors </vt:lpstr>
      <vt:lpstr>Mapping Function</vt:lpstr>
      <vt:lpstr>PowerPoint 프레젠테이션</vt:lpstr>
      <vt:lpstr>PowerPoint 프레젠테이션</vt:lpstr>
      <vt:lpstr>Direct Mapping Summary</vt:lpstr>
      <vt:lpstr>PowerPoint 프레젠테이션</vt:lpstr>
      <vt:lpstr>Associative Mapping Summary</vt:lpstr>
      <vt:lpstr>Set Associative Mapping</vt:lpstr>
      <vt:lpstr>PowerPoint 프레젠테이션</vt:lpstr>
      <vt:lpstr>Set Associative Mapping Summary</vt:lpstr>
      <vt:lpstr>PowerPoint 프레젠테이션</vt:lpstr>
      <vt:lpstr>Replacement Algorithms</vt:lpstr>
      <vt:lpstr>The most common replacement algorithms are:</vt:lpstr>
      <vt:lpstr>Write Policy</vt:lpstr>
      <vt:lpstr>Write Through   and Write Back</vt:lpstr>
      <vt:lpstr>Line Size</vt:lpstr>
      <vt:lpstr>Multilevel Caches</vt:lpstr>
      <vt:lpstr>PowerPoint 프레젠테이션</vt:lpstr>
      <vt:lpstr>Performance Characteristics</vt:lpstr>
      <vt:lpstr>Unified Versus Split Caches</vt:lpstr>
      <vt:lpstr>PowerPoint 프레젠테이션</vt:lpstr>
      <vt:lpstr>PowerPoint 프레젠테이션</vt:lpstr>
      <vt:lpstr>Summary  </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04 Cache Memory</dc:title>
  <dc:creator>Adrian J Pullin</dc:creator>
  <cp:lastModifiedBy>경산 조</cp:lastModifiedBy>
  <cp:revision>189</cp:revision>
  <dcterms:created xsi:type="dcterms:W3CDTF">2012-06-19T17:26:14Z</dcterms:created>
  <dcterms:modified xsi:type="dcterms:W3CDTF">2021-08-22T09:03:36Z</dcterms:modified>
  <cp:version/>
</cp:coreProperties>
</file>